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409" r:id="rId3"/>
    <p:sldId id="410" r:id="rId4"/>
    <p:sldId id="413" r:id="rId5"/>
    <p:sldId id="417" r:id="rId6"/>
    <p:sldId id="414" r:id="rId7"/>
    <p:sldId id="412" r:id="rId8"/>
    <p:sldId id="416" r:id="rId9"/>
    <p:sldId id="415" r:id="rId10"/>
    <p:sldId id="411" r:id="rId11"/>
    <p:sldId id="418" r:id="rId12"/>
    <p:sldId id="419" r:id="rId13"/>
    <p:sldId id="296" r:id="rId14"/>
    <p:sldId id="420" r:id="rId15"/>
    <p:sldId id="259" r:id="rId16"/>
    <p:sldId id="446" r:id="rId17"/>
    <p:sldId id="422" r:id="rId18"/>
    <p:sldId id="447" r:id="rId19"/>
    <p:sldId id="423" r:id="rId20"/>
    <p:sldId id="449" r:id="rId21"/>
    <p:sldId id="424" r:id="rId22"/>
    <p:sldId id="448" r:id="rId23"/>
    <p:sldId id="425" r:id="rId24"/>
    <p:sldId id="427" r:id="rId25"/>
    <p:sldId id="426" r:id="rId26"/>
    <p:sldId id="428" r:id="rId27"/>
    <p:sldId id="429" r:id="rId28"/>
    <p:sldId id="430" r:id="rId29"/>
    <p:sldId id="431" r:id="rId30"/>
    <p:sldId id="432" r:id="rId31"/>
    <p:sldId id="433" r:id="rId32"/>
    <p:sldId id="434" r:id="rId33"/>
    <p:sldId id="443" r:id="rId34"/>
    <p:sldId id="435" r:id="rId35"/>
    <p:sldId id="436" r:id="rId36"/>
    <p:sldId id="452" r:id="rId37"/>
    <p:sldId id="437" r:id="rId38"/>
    <p:sldId id="438" r:id="rId39"/>
    <p:sldId id="439" r:id="rId40"/>
    <p:sldId id="440" r:id="rId41"/>
    <p:sldId id="441" r:id="rId42"/>
    <p:sldId id="442" r:id="rId43"/>
    <p:sldId id="444" r:id="rId44"/>
    <p:sldId id="445" r:id="rId45"/>
    <p:sldId id="261" r:id="rId46"/>
    <p:sldId id="450" r:id="rId47"/>
    <p:sldId id="451"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0229" autoAdjust="0"/>
  </p:normalViewPr>
  <p:slideViewPr>
    <p:cSldViewPr snapToGrid="0">
      <p:cViewPr>
        <p:scale>
          <a:sx n="60" d="100"/>
          <a:sy n="60" d="100"/>
        </p:scale>
        <p:origin x="1550"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72F950-EB58-4F87-BF7A-D83BC312B57F}" type="datetimeFigureOut">
              <a:rPr lang="en-US" smtClean="0"/>
              <a:t>12/19/2023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F1AFE1-D5FC-4D51-8732-6FF083C456BD}" type="slidenum">
              <a:rPr lang="en-US" smtClean="0"/>
              <a:t>‹#›</a:t>
            </a:fld>
            <a:endParaRPr lang="en-US"/>
          </a:p>
        </p:txBody>
      </p:sp>
    </p:spTree>
    <p:extLst>
      <p:ext uri="{BB962C8B-B14F-4D97-AF65-F5344CB8AC3E}">
        <p14:creationId xmlns:p14="http://schemas.microsoft.com/office/powerpoint/2010/main" val="3686489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ED0D7B85-E5C3-4DB1-B263-E901831D8DB1}"/>
              </a:ext>
            </a:extLst>
          </p:cNvPr>
          <p:cNvSpPr>
            <a:spLocks noGrp="1" noChangeArrowheads="1"/>
          </p:cNvSpPr>
          <p:nvPr>
            <p:ph type="sldNum" sz="quarter" idx="5"/>
          </p:nvPr>
        </p:nvSpPr>
        <p:spPr>
          <a:ln/>
        </p:spPr>
        <p:txBody>
          <a:bodyPr/>
          <a:lstStyle/>
          <a:p>
            <a:fld id="{4A18C41E-E5C6-4F4A-A149-80B9D6391C71}" type="slidenum">
              <a:rPr lang="en-US" altLang="en-US"/>
              <a:pPr/>
              <a:t>15</a:t>
            </a:fld>
            <a:endParaRPr lang="en-US" altLang="en-US"/>
          </a:p>
        </p:txBody>
      </p:sp>
      <p:sp>
        <p:nvSpPr>
          <p:cNvPr id="11266" name="Rectangle 2">
            <a:extLst>
              <a:ext uri="{FF2B5EF4-FFF2-40B4-BE49-F238E27FC236}">
                <a16:creationId xmlns:a16="http://schemas.microsoft.com/office/drawing/2014/main" id="{02E6BCD5-FB99-4862-98A5-F515537D04E3}"/>
              </a:ext>
            </a:extLst>
          </p:cNvPr>
          <p:cNvSpPr>
            <a:spLocks noChangeArrowheads="1" noTextEdit="1"/>
          </p:cNvSpPr>
          <p:nvPr>
            <p:ph type="sldImg"/>
          </p:nvPr>
        </p:nvSpPr>
        <p:spPr>
          <a:ln cap="flat"/>
        </p:spPr>
      </p:sp>
      <p:sp>
        <p:nvSpPr>
          <p:cNvPr id="11267" name="Rectangle 3">
            <a:extLst>
              <a:ext uri="{FF2B5EF4-FFF2-40B4-BE49-F238E27FC236}">
                <a16:creationId xmlns:a16="http://schemas.microsoft.com/office/drawing/2014/main" id="{C27DFE78-60DC-440E-9A3B-A8A34EAA3A46}"/>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222222"/>
                </a:solidFill>
                <a:effectLst/>
                <a:latin typeface="+mj-lt"/>
              </a:rPr>
              <a:t>HSV selectively infects and replicates in tumor cells. Infected tumor cells undergo cell lysis and immunogenic cell death (ICD). The ICD process involves alterations in composition of the cell surface, such as expression of calreticulin (CRT), and the sequential release of damage-associated molecular patterns (DAMPs) such as ATP and high mobility group protein B1 (HMGB1). These alterations and released mediators recruit and interact with receptors expressed on DCs, which recruits them to the tumor site to engulf, process and present tumor antigens. DCs secrete pro-inflammatory cytokines that stimulate natural killer cells and tumor-specific CD8</a:t>
            </a:r>
            <a:r>
              <a:rPr lang="en-US" b="0" i="0" baseline="30000" dirty="0">
                <a:solidFill>
                  <a:srgbClr val="222222"/>
                </a:solidFill>
                <a:effectLst/>
                <a:latin typeface="+mj-lt"/>
              </a:rPr>
              <a:t>+</a:t>
            </a:r>
            <a:r>
              <a:rPr lang="en-US" b="0" i="0" dirty="0">
                <a:solidFill>
                  <a:srgbClr val="222222"/>
                </a:solidFill>
                <a:effectLst/>
                <a:latin typeface="+mj-lt"/>
              </a:rPr>
              <a:t> T cells, thereby inducing immune-mediated tumor cell killing</a:t>
            </a:r>
            <a:endParaRPr lang="en-US" dirty="0">
              <a:latin typeface="+mj-lt"/>
            </a:endParaRPr>
          </a:p>
          <a:p>
            <a:endParaRPr lang="en-US" dirty="0"/>
          </a:p>
        </p:txBody>
      </p:sp>
      <p:sp>
        <p:nvSpPr>
          <p:cNvPr id="4" name="Slide Number Placeholder 3"/>
          <p:cNvSpPr>
            <a:spLocks noGrp="1"/>
          </p:cNvSpPr>
          <p:nvPr>
            <p:ph type="sldNum" sz="quarter" idx="5"/>
          </p:nvPr>
        </p:nvSpPr>
        <p:spPr/>
        <p:txBody>
          <a:bodyPr/>
          <a:lstStyle/>
          <a:p>
            <a:fld id="{FFF1AFE1-D5FC-4D51-8732-6FF083C456BD}" type="slidenum">
              <a:rPr lang="en-US" smtClean="0"/>
              <a:t>22</a:t>
            </a:fld>
            <a:endParaRPr lang="en-US"/>
          </a:p>
        </p:txBody>
      </p:sp>
    </p:spTree>
    <p:extLst>
      <p:ext uri="{BB962C8B-B14F-4D97-AF65-F5344CB8AC3E}">
        <p14:creationId xmlns:p14="http://schemas.microsoft.com/office/powerpoint/2010/main" val="343196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511 is a retroviral replicating vector (RRV) based on an </a:t>
            </a:r>
            <a:r>
              <a:rPr lang="en-US" b="1" i="0" dirty="0" err="1">
                <a:solidFill>
                  <a:srgbClr val="000000"/>
                </a:solidFill>
                <a:effectLst/>
                <a:latin typeface="Open Sans" panose="020B0606030504020204" pitchFamily="34" charset="0"/>
              </a:rPr>
              <a:t>amphotropic</a:t>
            </a:r>
            <a:r>
              <a:rPr lang="en-US" b="1" i="0" dirty="0">
                <a:solidFill>
                  <a:srgbClr val="000000"/>
                </a:solidFill>
                <a:effectLst/>
                <a:latin typeface="Open Sans" panose="020B0606030504020204" pitchFamily="34" charset="0"/>
              </a:rPr>
              <a:t> mouse gamma-retrovirus which also encodes an optimized yeast cytosine deaminase (CD) and preferentially infects tumors (LTR: long terminal repeat sequences, gag/pol/env: retroviral structural genes, IRES-CD: transgene expression cassette consisting of internal ribosome entry site linked to CD gene). (b) Upon 5-FC administration, optimized CD metabolizes the antifungal prodrug </a:t>
            </a:r>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FC (a proprietary formulation of 5-FC) to the active anticancer drug 5-FU directly within infected cancer cells. (c) Illustration of mechanism of action of </a:t>
            </a:r>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511 and </a:t>
            </a:r>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FC causing antitumor immune activation via the tumor microenvironment: (1) Gamma-retrovirus </a:t>
            </a:r>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511 selectively infects tumor, persists, and further spreads through tumor while delivering the CD gene; (2) </a:t>
            </a:r>
            <a:r>
              <a:rPr lang="en-US" b="1" i="0" dirty="0" err="1">
                <a:solidFill>
                  <a:srgbClr val="000000"/>
                </a:solidFill>
                <a:effectLst/>
                <a:latin typeface="Open Sans" panose="020B0606030504020204" pitchFamily="34" charset="0"/>
              </a:rPr>
              <a:t>Toca</a:t>
            </a:r>
            <a:r>
              <a:rPr lang="en-US" b="1" i="0" dirty="0">
                <a:solidFill>
                  <a:srgbClr val="000000"/>
                </a:solidFill>
                <a:effectLst/>
                <a:latin typeface="Open Sans" panose="020B0606030504020204" pitchFamily="34" charset="0"/>
              </a:rPr>
              <a:t> FC prodrug locally converts to 5-FU chemotherapeutic drug within the tumor, killing cancer cells and resulting in activation of antigen-presenting cells and T cell priming; (3) ‘Bystander effect’ of locally generated </a:t>
            </a:r>
            <a:r>
              <a:rPr lang="en-US" b="1" i="0" dirty="0" err="1">
                <a:solidFill>
                  <a:srgbClr val="000000"/>
                </a:solidFill>
                <a:effectLst/>
                <a:latin typeface="Open Sans" panose="020B0606030504020204" pitchFamily="34" charset="0"/>
              </a:rPr>
              <a:t>intratumoral</a:t>
            </a:r>
            <a:r>
              <a:rPr lang="en-US" b="1" i="0" dirty="0">
                <a:solidFill>
                  <a:srgbClr val="000000"/>
                </a:solidFill>
                <a:effectLst/>
                <a:latin typeface="Open Sans" panose="020B0606030504020204" pitchFamily="34" charset="0"/>
              </a:rPr>
              <a:t> 5-FU also eliminates adjacent immunosuppressive myeloid cells (myeloid-derived suppressor cells (MDSCs) and tumor-associated macrophages (TAMs)), thereby activating antitumor immunity</a:t>
            </a:r>
            <a:endParaRPr lang="en-US" dirty="0"/>
          </a:p>
        </p:txBody>
      </p:sp>
      <p:sp>
        <p:nvSpPr>
          <p:cNvPr id="4" name="Slide Number Placeholder 3"/>
          <p:cNvSpPr>
            <a:spLocks noGrp="1"/>
          </p:cNvSpPr>
          <p:nvPr>
            <p:ph type="sldNum" sz="quarter" idx="5"/>
          </p:nvPr>
        </p:nvSpPr>
        <p:spPr/>
        <p:txBody>
          <a:bodyPr/>
          <a:lstStyle/>
          <a:p>
            <a:fld id="{FFF1AFE1-D5FC-4D51-8732-6FF083C456BD}" type="slidenum">
              <a:rPr lang="en-US" smtClean="0"/>
              <a:t>36</a:t>
            </a:fld>
            <a:endParaRPr lang="en-US"/>
          </a:p>
        </p:txBody>
      </p:sp>
    </p:spTree>
    <p:extLst>
      <p:ext uri="{BB962C8B-B14F-4D97-AF65-F5344CB8AC3E}">
        <p14:creationId xmlns:p14="http://schemas.microsoft.com/office/powerpoint/2010/main" val="39750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FF1AFE1-D5FC-4D51-8732-6FF083C456BD}" type="slidenum">
              <a:rPr lang="en-US" smtClean="0"/>
              <a:t>37</a:t>
            </a:fld>
            <a:endParaRPr lang="en-US"/>
          </a:p>
        </p:txBody>
      </p:sp>
    </p:spTree>
    <p:extLst>
      <p:ext uri="{BB962C8B-B14F-4D97-AF65-F5344CB8AC3E}">
        <p14:creationId xmlns:p14="http://schemas.microsoft.com/office/powerpoint/2010/main" val="20486668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mj-lt"/>
                <a:ea typeface="微软雅黑" panose="020B0503020204020204" pitchFamily="34" charset="-122"/>
              </a:rPr>
              <a:t>In normal cells the expression level of P53 protein is very low, but it will be activated upon DNA damage. The up-regulation of p53 gene expression occurs at the post-translational level, and is achieved through stabilization of the protein. Upon induction, the main outcome of P53 protein activation is either cell cycle arrest or apoptotic cell death. While some tumors do not express p53, others express a mutant form of the P53 protein. p53 gene mutation rate in human tumors is up to 50~70%. Mutant forms of the P53 are not necessarily inactive, and can carry out several characteristic functions that contribute to tumorigenicity. </a:t>
            </a:r>
          </a:p>
          <a:p>
            <a:endParaRPr lang="en-US" dirty="0"/>
          </a:p>
        </p:txBody>
      </p:sp>
      <p:sp>
        <p:nvSpPr>
          <p:cNvPr id="4" name="Slide Number Placeholder 3"/>
          <p:cNvSpPr>
            <a:spLocks noGrp="1"/>
          </p:cNvSpPr>
          <p:nvPr>
            <p:ph type="sldNum" sz="quarter" idx="5"/>
          </p:nvPr>
        </p:nvSpPr>
        <p:spPr/>
        <p:txBody>
          <a:bodyPr/>
          <a:lstStyle/>
          <a:p>
            <a:fld id="{FFF1AFE1-D5FC-4D51-8732-6FF083C456BD}" type="slidenum">
              <a:rPr lang="en-US" smtClean="0"/>
              <a:t>43</a:t>
            </a:fld>
            <a:endParaRPr lang="en-US"/>
          </a:p>
        </p:txBody>
      </p:sp>
    </p:spTree>
    <p:extLst>
      <p:ext uri="{BB962C8B-B14F-4D97-AF65-F5344CB8AC3E}">
        <p14:creationId xmlns:p14="http://schemas.microsoft.com/office/powerpoint/2010/main" val="80993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effectLst/>
                <a:latin typeface="+mj-lt"/>
                <a:ea typeface="微软雅黑" panose="020B0503020204020204" pitchFamily="34" charset="-122"/>
              </a:rPr>
              <a:t>In normal cells the expression level of P53 protein is very low, but it will be activated upon DNA damage. The up-regulation of p53 gene expression occurs at the post-translational level, and is achieved through stabilization of the protein. Upon induction, the main outcome of P53 protein activation is either cell cycle arrest or apoptotic cell death. While some tumors do not express p53, others express a mutant form of the P53 protein. p53 gene mutation rate in human tumors is up to 50~70%. Mutant forms of the P53 are not necessarily inactive, and can carry out several characteristic functions that contribute to tumorigenicity. </a:t>
            </a:r>
          </a:p>
          <a:p>
            <a:endParaRPr lang="en-US" dirty="0"/>
          </a:p>
        </p:txBody>
      </p:sp>
      <p:sp>
        <p:nvSpPr>
          <p:cNvPr id="4" name="Slide Number Placeholder 3"/>
          <p:cNvSpPr>
            <a:spLocks noGrp="1"/>
          </p:cNvSpPr>
          <p:nvPr>
            <p:ph type="sldNum" sz="quarter" idx="5"/>
          </p:nvPr>
        </p:nvSpPr>
        <p:spPr/>
        <p:txBody>
          <a:bodyPr/>
          <a:lstStyle/>
          <a:p>
            <a:fld id="{FFF1AFE1-D5FC-4D51-8732-6FF083C456BD}" type="slidenum">
              <a:rPr lang="en-US" smtClean="0"/>
              <a:t>44</a:t>
            </a:fld>
            <a:endParaRPr lang="en-US"/>
          </a:p>
        </p:txBody>
      </p:sp>
    </p:spTree>
    <p:extLst>
      <p:ext uri="{BB962C8B-B14F-4D97-AF65-F5344CB8AC3E}">
        <p14:creationId xmlns:p14="http://schemas.microsoft.com/office/powerpoint/2010/main" val="20253083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a:extLst>
              <a:ext uri="{FF2B5EF4-FFF2-40B4-BE49-F238E27FC236}">
                <a16:creationId xmlns:a16="http://schemas.microsoft.com/office/drawing/2014/main" id="{FAC9E908-0A6F-433A-A246-882C40B5EDEF}"/>
              </a:ext>
            </a:extLst>
          </p:cNvPr>
          <p:cNvSpPr>
            <a:spLocks noGrp="1" noChangeArrowheads="1"/>
          </p:cNvSpPr>
          <p:nvPr>
            <p:ph type="sldNum" sz="quarter" idx="5"/>
          </p:nvPr>
        </p:nvSpPr>
        <p:spPr>
          <a:ln/>
        </p:spPr>
        <p:txBody>
          <a:bodyPr/>
          <a:lstStyle/>
          <a:p>
            <a:fld id="{1798854B-DE4D-478A-9640-C0F3CC4B8525}" type="slidenum">
              <a:rPr lang="en-US" altLang="en-US"/>
              <a:pPr/>
              <a:t>45</a:t>
            </a:fld>
            <a:endParaRPr lang="en-US" altLang="en-US"/>
          </a:p>
        </p:txBody>
      </p:sp>
      <p:sp>
        <p:nvSpPr>
          <p:cNvPr id="15362" name="Rectangle 2">
            <a:extLst>
              <a:ext uri="{FF2B5EF4-FFF2-40B4-BE49-F238E27FC236}">
                <a16:creationId xmlns:a16="http://schemas.microsoft.com/office/drawing/2014/main" id="{389BC816-7CDB-4B57-B4BC-5260029148B0}"/>
              </a:ext>
            </a:extLst>
          </p:cNvPr>
          <p:cNvSpPr>
            <a:spLocks noChangeArrowheads="1" noTextEdit="1"/>
          </p:cNvSpPr>
          <p:nvPr>
            <p:ph type="sldImg"/>
          </p:nvPr>
        </p:nvSpPr>
        <p:spPr>
          <a:ln cap="flat"/>
        </p:spPr>
      </p:sp>
      <p:sp>
        <p:nvSpPr>
          <p:cNvPr id="15363" name="Rectangle 3">
            <a:extLst>
              <a:ext uri="{FF2B5EF4-FFF2-40B4-BE49-F238E27FC236}">
                <a16:creationId xmlns:a16="http://schemas.microsoft.com/office/drawing/2014/main" id="{0CC3B6E5-FD6D-4400-A73F-4CC6796D2C64}"/>
              </a:ext>
            </a:extLst>
          </p:cNvPr>
          <p:cNvSpPr>
            <a:spLocks noGrp="1" noChangeArrowheads="1"/>
          </p:cNvSpPr>
          <p:nvPr>
            <p:ph type="body" idx="1"/>
          </p:nvPr>
        </p:nvSpPr>
        <p:spPr>
          <a:ln/>
        </p:spPr>
        <p:txBody>
          <a:bodyPr/>
          <a:lstStyle/>
          <a:p>
            <a:endParaRPr lang="en-US" altLang="en-US"/>
          </a:p>
        </p:txBody>
      </p:sp>
    </p:spTree>
    <p:extLst>
      <p:ext uri="{BB962C8B-B14F-4D97-AF65-F5344CB8AC3E}">
        <p14:creationId xmlns:p14="http://schemas.microsoft.com/office/powerpoint/2010/main" val="712552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2075A-8040-4281-A31B-F33DE9FF62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132122B-3E73-4976-AAFC-F23BC1FDC9B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D47CEB4-A622-466C-96FC-498B092BF752}"/>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8D3A929B-F914-4AB3-8D86-A74B3FEB3C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A6A0A0-264D-4C05-878C-FD8935F46EC4}"/>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5479847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35E792-348F-477A-A3D4-B60502ECFF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C8827EC-7222-416F-B28B-F71F8E09EAF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2D0F4F-0535-447B-8A77-683ADB493762}"/>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64DD4307-535B-4E19-87FD-74A8684A44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D7B9FB-0DB7-401C-9ED8-D1901B21788A}"/>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1447467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1C8DFF-56B3-4E72-B35D-5D2B7E47C5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EBCF48-5C27-4DF4-9E06-988493B0E33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1EC85C-8C7F-4546-AA1F-5E379E795038}"/>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581082E4-666E-4852-9043-F6EA80BE99A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9B1CF1-A1E6-4B35-A157-73E8C6D23329}"/>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8277369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112DB-27F2-4D58-9AF8-C096B33C1AAD}"/>
              </a:ext>
            </a:extLst>
          </p:cNvPr>
          <p:cNvSpPr>
            <a:spLocks noGrp="1"/>
          </p:cNvSpPr>
          <p:nvPr>
            <p:ph type="title"/>
          </p:nvPr>
        </p:nvSpPr>
        <p:spPr>
          <a:xfrm>
            <a:off x="1490134" y="609600"/>
            <a:ext cx="9211733" cy="1143000"/>
          </a:xfrm>
        </p:spPr>
        <p:txBody>
          <a:bodyPr/>
          <a:lstStyle/>
          <a:p>
            <a:r>
              <a:rPr lang="en-US"/>
              <a:t>Click to edit Master title style</a:t>
            </a:r>
          </a:p>
        </p:txBody>
      </p:sp>
      <p:sp>
        <p:nvSpPr>
          <p:cNvPr id="3" name="Table Placeholder 2">
            <a:extLst>
              <a:ext uri="{FF2B5EF4-FFF2-40B4-BE49-F238E27FC236}">
                <a16:creationId xmlns:a16="http://schemas.microsoft.com/office/drawing/2014/main" id="{2397702F-239E-46C4-BBD4-47B69F16D591}"/>
              </a:ext>
            </a:extLst>
          </p:cNvPr>
          <p:cNvSpPr>
            <a:spLocks noGrp="1"/>
          </p:cNvSpPr>
          <p:nvPr>
            <p:ph type="tbl" idx="1"/>
          </p:nvPr>
        </p:nvSpPr>
        <p:spPr>
          <a:xfrm>
            <a:off x="1490134" y="1981200"/>
            <a:ext cx="9211733" cy="4114800"/>
          </a:xfrm>
        </p:spPr>
        <p:txBody>
          <a:bodyPr/>
          <a:lstStyle/>
          <a:p>
            <a:endParaRPr lang="en-US"/>
          </a:p>
        </p:txBody>
      </p:sp>
    </p:spTree>
    <p:extLst>
      <p:ext uri="{BB962C8B-B14F-4D97-AF65-F5344CB8AC3E}">
        <p14:creationId xmlns:p14="http://schemas.microsoft.com/office/powerpoint/2010/main" val="2397210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E643F4-D5EE-45F3-985F-B15117DCE6F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12D4091-A23D-43A8-9E04-7660881CDAD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E0E5C16-C9E0-49C6-97DD-8EFE69D81EF9}"/>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F0A5A5CA-EB0A-455A-AC65-79D2D2A83A8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B39C0F-2800-4B9E-8FF4-BFC00F2F290B}"/>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750712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9C0BD-C0A4-496E-AF62-FD06F3CC46F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E123879-E51E-41DA-B930-A8836E45EA2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9C3A794-A8CE-450F-85C8-0EAB2F6A6A44}"/>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4DBD48D8-2467-427A-8929-9CEB17B476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8EF85E-6833-4916-8494-A94C7AB41F6D}"/>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1408373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E53E9-38E7-4B09-A8B3-6394635B6E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0F34FED-C03D-435A-B588-63A979E91A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32D3C1E-17EB-41EC-B53C-BE28A92BF1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064ADF0-A9FB-41DE-B1CA-A75F75A98F57}"/>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6" name="Footer Placeholder 5">
            <a:extLst>
              <a:ext uri="{FF2B5EF4-FFF2-40B4-BE49-F238E27FC236}">
                <a16:creationId xmlns:a16="http://schemas.microsoft.com/office/drawing/2014/main" id="{EE6BE119-E8CB-41AB-BD0B-8328B6CE603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57B8256-B573-4C78-B28F-4443917E9985}"/>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1385492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2088AA-2CD9-4289-B8B8-D48FCEB5D6E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AFB2200-0DF6-4606-A178-5C8E546C1C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BC72A0-09E1-4517-A43A-2DBC3B831F1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C8EF67C-4120-4801-80A2-E3A2656161F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BD855AD-FBEB-4569-8103-55349202373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6917ECB-930A-401B-8405-D87C13757CE1}"/>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8" name="Footer Placeholder 7">
            <a:extLst>
              <a:ext uri="{FF2B5EF4-FFF2-40B4-BE49-F238E27FC236}">
                <a16:creationId xmlns:a16="http://schemas.microsoft.com/office/drawing/2014/main" id="{9CB4542E-B9C2-4443-AB0E-3480C43A533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7B5548B-CE65-4582-91E1-660DB46A7933}"/>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528726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ABE9F-733A-4C85-AF7C-64D981D2628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583CAD0-227A-4080-9680-F72670515651}"/>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4" name="Footer Placeholder 3">
            <a:extLst>
              <a:ext uri="{FF2B5EF4-FFF2-40B4-BE49-F238E27FC236}">
                <a16:creationId xmlns:a16="http://schemas.microsoft.com/office/drawing/2014/main" id="{2FA12067-6348-457E-8A80-5D1376DE885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6889A75-593E-41D3-9988-496ACC7A5ED7}"/>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2478536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C0E8C81-1D6A-4892-AD2F-B1FD308EBD14}"/>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3" name="Footer Placeholder 2">
            <a:extLst>
              <a:ext uri="{FF2B5EF4-FFF2-40B4-BE49-F238E27FC236}">
                <a16:creationId xmlns:a16="http://schemas.microsoft.com/office/drawing/2014/main" id="{D8E5FAD6-5C94-4EF3-A037-411A10A208D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3C93093-4F2C-45CE-A83B-40D31B63D155}"/>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1647012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A169EA-25AB-4EB5-ABE8-48BC7CBC34D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F0BCF6D-8D1C-446F-B73F-E9BB5AEC52D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F0BB435-56D5-4EA1-A2FD-9F47050D47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1974F76-9FE2-47B4-915F-AFD7E7CD00B4}"/>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6" name="Footer Placeholder 5">
            <a:extLst>
              <a:ext uri="{FF2B5EF4-FFF2-40B4-BE49-F238E27FC236}">
                <a16:creationId xmlns:a16="http://schemas.microsoft.com/office/drawing/2014/main" id="{3BF70856-2ED9-4041-9168-F323E45C04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1F4027-FBD4-442B-83D7-C9DDCA0C1F89}"/>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8791612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C0214F-0003-49C9-A7BD-48DB4C1B42C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59191D6-91F2-44DF-B161-75534D7153A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56569D1-DFE5-4975-829D-6FB74ED4800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EC0D64C-63B0-4357-8F5C-1A550264FA4C}"/>
              </a:ext>
            </a:extLst>
          </p:cNvPr>
          <p:cNvSpPr>
            <a:spLocks noGrp="1"/>
          </p:cNvSpPr>
          <p:nvPr>
            <p:ph type="dt" sz="half" idx="10"/>
          </p:nvPr>
        </p:nvSpPr>
        <p:spPr/>
        <p:txBody>
          <a:bodyPr/>
          <a:lstStyle/>
          <a:p>
            <a:fld id="{55FF9156-7633-4D6D-876E-5A43B3F88229}" type="datetimeFigureOut">
              <a:rPr lang="en-US" smtClean="0"/>
              <a:t>12/18/2023</a:t>
            </a:fld>
            <a:endParaRPr lang="en-US"/>
          </a:p>
        </p:txBody>
      </p:sp>
      <p:sp>
        <p:nvSpPr>
          <p:cNvPr id="6" name="Footer Placeholder 5">
            <a:extLst>
              <a:ext uri="{FF2B5EF4-FFF2-40B4-BE49-F238E27FC236}">
                <a16:creationId xmlns:a16="http://schemas.microsoft.com/office/drawing/2014/main" id="{ADF9AE5F-F130-4CEF-9209-565381E5A7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54FA803-1041-48CC-B246-8F36BF0C7486}"/>
              </a:ext>
            </a:extLst>
          </p:cNvPr>
          <p:cNvSpPr>
            <a:spLocks noGrp="1"/>
          </p:cNvSpPr>
          <p:nvPr>
            <p:ph type="sldNum" sz="quarter" idx="12"/>
          </p:nvPr>
        </p:nvSpPr>
        <p:spPr/>
        <p:txBody>
          <a:bodyPr/>
          <a:lstStyle/>
          <a:p>
            <a:fld id="{A935FEC1-9D21-42F3-85D2-E5106FD2F3FD}" type="slidenum">
              <a:rPr lang="en-US" smtClean="0"/>
              <a:t>‹#›</a:t>
            </a:fld>
            <a:endParaRPr lang="en-US"/>
          </a:p>
        </p:txBody>
      </p:sp>
    </p:spTree>
    <p:extLst>
      <p:ext uri="{BB962C8B-B14F-4D97-AF65-F5344CB8AC3E}">
        <p14:creationId xmlns:p14="http://schemas.microsoft.com/office/powerpoint/2010/main" val="3360576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52474EA-8960-477E-A35D-BA8E3A0AB3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A94CF0C-4A4B-4DC0-9C6E-4703975AA4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77745-60B8-4900-B2A6-C7C1E902895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FF9156-7633-4D6D-876E-5A43B3F88229}" type="datetimeFigureOut">
              <a:rPr lang="en-US" smtClean="0"/>
              <a:t>12/18/2023</a:t>
            </a:fld>
            <a:endParaRPr lang="en-US"/>
          </a:p>
        </p:txBody>
      </p:sp>
      <p:sp>
        <p:nvSpPr>
          <p:cNvPr id="5" name="Footer Placeholder 4">
            <a:extLst>
              <a:ext uri="{FF2B5EF4-FFF2-40B4-BE49-F238E27FC236}">
                <a16:creationId xmlns:a16="http://schemas.microsoft.com/office/drawing/2014/main" id="{C3F311EF-3CD2-41A8-9A98-07496B2E9D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059F1B9F-811D-483E-864E-2E1B8D01A0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35FEC1-9D21-42F3-85D2-E5106FD2F3FD}" type="slidenum">
              <a:rPr lang="en-US" smtClean="0"/>
              <a:t>‹#›</a:t>
            </a:fld>
            <a:endParaRPr lang="en-US"/>
          </a:p>
        </p:txBody>
      </p:sp>
    </p:spTree>
    <p:extLst>
      <p:ext uri="{BB962C8B-B14F-4D97-AF65-F5344CB8AC3E}">
        <p14:creationId xmlns:p14="http://schemas.microsoft.com/office/powerpoint/2010/main" val="1861526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0C19B-9B03-4232-AF46-698728F8DBFE}"/>
              </a:ext>
            </a:extLst>
          </p:cNvPr>
          <p:cNvSpPr>
            <a:spLocks noGrp="1"/>
          </p:cNvSpPr>
          <p:nvPr>
            <p:ph type="ctrTitle"/>
          </p:nvPr>
        </p:nvSpPr>
        <p:spPr>
          <a:xfrm>
            <a:off x="1524000" y="1923641"/>
            <a:ext cx="9144000" cy="2387600"/>
          </a:xfrm>
        </p:spPr>
        <p:txBody>
          <a:bodyPr>
            <a:normAutofit/>
          </a:bodyPr>
          <a:lstStyle/>
          <a:p>
            <a:r>
              <a:rPr lang="en-US" sz="4800" b="1" dirty="0">
                <a:latin typeface="+mn-lt"/>
              </a:rPr>
              <a:t>Viral Vectors for Tumor Gene Therapy</a:t>
            </a:r>
          </a:p>
        </p:txBody>
      </p:sp>
      <p:sp>
        <p:nvSpPr>
          <p:cNvPr id="3" name="Subtitle 2">
            <a:extLst>
              <a:ext uri="{FF2B5EF4-FFF2-40B4-BE49-F238E27FC236}">
                <a16:creationId xmlns:a16="http://schemas.microsoft.com/office/drawing/2014/main" id="{F20BF510-F62E-48EC-9DC5-469F41A9EC67}"/>
              </a:ext>
            </a:extLst>
          </p:cNvPr>
          <p:cNvSpPr>
            <a:spLocks noGrp="1"/>
          </p:cNvSpPr>
          <p:nvPr>
            <p:ph type="subTitle" idx="1"/>
          </p:nvPr>
        </p:nvSpPr>
        <p:spPr>
          <a:xfrm>
            <a:off x="1354317" y="660401"/>
            <a:ext cx="9144000" cy="1655762"/>
          </a:xfrm>
        </p:spPr>
        <p:txBody>
          <a:bodyPr>
            <a:normAutofit/>
          </a:bodyPr>
          <a:lstStyle/>
          <a:p>
            <a:r>
              <a:rPr lang="en-US" sz="3200" b="1" dirty="0">
                <a:effectLst/>
                <a:ea typeface="Times New Roman" panose="02020603050405020304" pitchFamily="18" charset="0"/>
              </a:rPr>
              <a:t>TEACHING UNIT 14 </a:t>
            </a:r>
            <a:endParaRPr lang="en-US" sz="4000" b="1" dirty="0"/>
          </a:p>
        </p:txBody>
      </p:sp>
    </p:spTree>
    <p:extLst>
      <p:ext uri="{BB962C8B-B14F-4D97-AF65-F5344CB8AC3E}">
        <p14:creationId xmlns:p14="http://schemas.microsoft.com/office/powerpoint/2010/main" val="9522564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Viral Vectors for Gene Therapy</a:t>
            </a: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p:txBody>
          <a:bodyPr>
            <a:normAutofit fontScale="92500" lnSpcReduction="10000"/>
          </a:bodyPr>
          <a:lstStyle/>
          <a:p>
            <a:pPr marL="0" indent="0">
              <a:buNone/>
            </a:pPr>
            <a:r>
              <a:rPr lang="en-US" b="0" i="0" dirty="0">
                <a:solidFill>
                  <a:srgbClr val="222222"/>
                </a:solidFill>
                <a:effectLst/>
              </a:rPr>
              <a:t>Viral vectors have played a central role in gene therapy due to their superior gene delivery capacity compared to non-viral vectors.</a:t>
            </a:r>
          </a:p>
          <a:p>
            <a:pPr marL="0" indent="0">
              <a:buNone/>
            </a:pPr>
            <a:r>
              <a:rPr lang="en-US" b="0" i="0" dirty="0">
                <a:solidFill>
                  <a:srgbClr val="222222"/>
                </a:solidFill>
                <a:effectLst/>
              </a:rPr>
              <a:t>The virus-based transgene expression, depending on the needs, for both short-term and long-term duration can be achieved (short-term high-level transgene expression is advantageous in tumor therapy, whereas for chronic diseases such as hemophilia, long-term transgene expression is necessary). </a:t>
            </a:r>
          </a:p>
          <a:p>
            <a:pPr marL="0" indent="0">
              <a:buNone/>
            </a:pPr>
            <a:r>
              <a:rPr lang="en-US" b="0" i="0" dirty="0">
                <a:solidFill>
                  <a:srgbClr val="222222"/>
                </a:solidFill>
                <a:effectLst/>
              </a:rPr>
              <a:t>The application of viral vectors requires a higher biosafety level compared to non-viral vectors due to the risk of spread of virus progeny, especially in the case of using replication-competent and oncolytic viruses. </a:t>
            </a:r>
          </a:p>
          <a:p>
            <a:pPr marL="0" indent="0">
              <a:buNone/>
            </a:pPr>
            <a:r>
              <a:rPr lang="en-US" b="0" i="0" dirty="0">
                <a:solidFill>
                  <a:srgbClr val="222222"/>
                </a:solidFill>
                <a:effectLst/>
              </a:rPr>
              <a:t>Other factors of importance are the regulation and termination of transgene expression. </a:t>
            </a:r>
          </a:p>
        </p:txBody>
      </p:sp>
    </p:spTree>
    <p:extLst>
      <p:ext uri="{BB962C8B-B14F-4D97-AF65-F5344CB8AC3E}">
        <p14:creationId xmlns:p14="http://schemas.microsoft.com/office/powerpoint/2010/main" val="42796144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249FD-E032-4E64-8349-CA9E93296BD4}"/>
              </a:ext>
            </a:extLst>
          </p:cNvPr>
          <p:cNvSpPr>
            <a:spLocks noGrp="1"/>
          </p:cNvSpPr>
          <p:nvPr>
            <p:ph type="title"/>
          </p:nvPr>
        </p:nvSpPr>
        <p:spPr>
          <a:xfrm>
            <a:off x="838200" y="365126"/>
            <a:ext cx="10515600" cy="997510"/>
          </a:xfrm>
        </p:spPr>
        <p:txBody>
          <a:bodyPr/>
          <a:lstStyle/>
          <a:p>
            <a:pPr algn="ctr"/>
            <a:r>
              <a:rPr lang="en-US" dirty="0"/>
              <a:t>Components of Viral Vectors</a:t>
            </a:r>
          </a:p>
        </p:txBody>
      </p:sp>
      <p:sp>
        <p:nvSpPr>
          <p:cNvPr id="3" name="Content Placeholder 2">
            <a:extLst>
              <a:ext uri="{FF2B5EF4-FFF2-40B4-BE49-F238E27FC236}">
                <a16:creationId xmlns:a16="http://schemas.microsoft.com/office/drawing/2014/main" id="{49534641-E4BE-4AC4-A896-29701B202A26}"/>
              </a:ext>
            </a:extLst>
          </p:cNvPr>
          <p:cNvSpPr>
            <a:spLocks noGrp="1"/>
          </p:cNvSpPr>
          <p:nvPr>
            <p:ph idx="1"/>
          </p:nvPr>
        </p:nvSpPr>
        <p:spPr>
          <a:xfrm>
            <a:off x="233082" y="1658471"/>
            <a:ext cx="7100047" cy="4518492"/>
          </a:xfrm>
        </p:spPr>
        <p:txBody>
          <a:bodyPr>
            <a:normAutofit fontScale="92500" lnSpcReduction="10000"/>
          </a:bodyPr>
          <a:lstStyle/>
          <a:p>
            <a:pPr marL="514350" indent="-514350">
              <a:buAutoNum type="arabicParenBoth"/>
            </a:pPr>
            <a:r>
              <a:rPr lang="en-US" b="0" i="0" dirty="0">
                <a:solidFill>
                  <a:srgbClr val="222222"/>
                </a:solidFill>
                <a:effectLst/>
                <a:latin typeface="-apple-system"/>
              </a:rPr>
              <a:t>the protein capsid and/or envelope that </a:t>
            </a:r>
            <a:r>
              <a:rPr lang="en-US" b="0" i="0" dirty="0" err="1">
                <a:solidFill>
                  <a:srgbClr val="222222"/>
                </a:solidFill>
                <a:effectLst/>
                <a:latin typeface="-apple-system"/>
              </a:rPr>
              <a:t>encapsidates</a:t>
            </a:r>
            <a:r>
              <a:rPr lang="en-US" b="0" i="0" dirty="0">
                <a:solidFill>
                  <a:srgbClr val="222222"/>
                </a:solidFill>
                <a:effectLst/>
                <a:latin typeface="-apple-system"/>
              </a:rPr>
              <a:t> the genetic payload, and defines the vector’s tissue or cell tropism and antigen recognition; </a:t>
            </a:r>
          </a:p>
          <a:p>
            <a:pPr marL="514350" indent="-514350">
              <a:buAutoNum type="arabicParenBoth"/>
            </a:pPr>
            <a:r>
              <a:rPr lang="en-US" b="0" i="0" dirty="0">
                <a:solidFill>
                  <a:srgbClr val="222222"/>
                </a:solidFill>
                <a:effectLst/>
                <a:latin typeface="-apple-system"/>
              </a:rPr>
              <a:t>the transgene of interest, which when expressed in cells, serves to confer a desired effect; and </a:t>
            </a:r>
          </a:p>
          <a:p>
            <a:pPr marL="514350" indent="-514350">
              <a:buAutoNum type="arabicParenBoth"/>
            </a:pPr>
            <a:r>
              <a:rPr lang="en-US" b="0" i="0" dirty="0">
                <a:solidFill>
                  <a:srgbClr val="222222"/>
                </a:solidFill>
                <a:effectLst/>
                <a:latin typeface="-apple-system"/>
              </a:rPr>
              <a:t>the “regulatory cassette,” the combined enhancer/promoter/auxiliary elements that controls stable or transient somatic expression of the transgene as an </a:t>
            </a:r>
            <a:r>
              <a:rPr lang="en-US" b="0" i="0" dirty="0" err="1">
                <a:solidFill>
                  <a:srgbClr val="222222"/>
                </a:solidFill>
                <a:effectLst/>
                <a:latin typeface="-apple-system"/>
              </a:rPr>
              <a:t>episome</a:t>
            </a:r>
            <a:r>
              <a:rPr lang="en-US" b="0" i="0" dirty="0">
                <a:solidFill>
                  <a:srgbClr val="222222"/>
                </a:solidFill>
                <a:effectLst/>
                <a:latin typeface="-apple-system"/>
              </a:rPr>
              <a:t> or as a chromosomal integrant. </a:t>
            </a:r>
            <a:endParaRPr lang="en-US" dirty="0"/>
          </a:p>
        </p:txBody>
      </p:sp>
      <p:pic>
        <p:nvPicPr>
          <p:cNvPr id="4" name="Picture 3">
            <a:extLst>
              <a:ext uri="{FF2B5EF4-FFF2-40B4-BE49-F238E27FC236}">
                <a16:creationId xmlns:a16="http://schemas.microsoft.com/office/drawing/2014/main" id="{A6A380F5-E4B0-4A19-BFBB-9C8C77E4609F}"/>
              </a:ext>
            </a:extLst>
          </p:cNvPr>
          <p:cNvPicPr>
            <a:picLocks noChangeAspect="1"/>
          </p:cNvPicPr>
          <p:nvPr/>
        </p:nvPicPr>
        <p:blipFill>
          <a:blip r:embed="rId2"/>
          <a:stretch>
            <a:fillRect/>
          </a:stretch>
        </p:blipFill>
        <p:spPr>
          <a:xfrm>
            <a:off x="7667827" y="1658470"/>
            <a:ext cx="4311766" cy="4159623"/>
          </a:xfrm>
          <a:prstGeom prst="rect">
            <a:avLst/>
          </a:prstGeom>
        </p:spPr>
      </p:pic>
    </p:spTree>
    <p:extLst>
      <p:ext uri="{BB962C8B-B14F-4D97-AF65-F5344CB8AC3E}">
        <p14:creationId xmlns:p14="http://schemas.microsoft.com/office/powerpoint/2010/main" val="14828014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
            <a:extLst>
              <a:ext uri="{FF2B5EF4-FFF2-40B4-BE49-F238E27FC236}">
                <a16:creationId xmlns:a16="http://schemas.microsoft.com/office/drawing/2014/main" id="{20540AF5-DAFE-4B29-B58B-09E39827FC61}"/>
              </a:ext>
            </a:extLst>
          </p:cNvPr>
          <p:cNvSpPr txBox="1">
            <a:spLocks/>
          </p:cNvSpPr>
          <p:nvPr/>
        </p:nvSpPr>
        <p:spPr>
          <a:xfrm>
            <a:off x="563843" y="433473"/>
            <a:ext cx="8531105" cy="682625"/>
          </a:xfrm>
          <a:prstGeom prst="rect">
            <a:avLst/>
          </a:prstGeom>
        </p:spPr>
        <p:txBody>
          <a:bodyPr anchor="ctr"/>
          <a:lstStyle>
            <a:lvl1pPr marL="0" indent="0" algn="l" defTabSz="914400" rtl="0" eaLnBrk="1" latinLnBrk="0" hangingPunct="1">
              <a:lnSpc>
                <a:spcPct val="90000"/>
              </a:lnSpc>
              <a:spcBef>
                <a:spcPts val="0"/>
              </a:spcBef>
              <a:buFont typeface="Arial" panose="020B0604020202020204" pitchFamily="34" charset="0"/>
              <a:buNone/>
              <a:defRPr sz="2400" kern="1200">
                <a:solidFill>
                  <a:schemeClr val="accent2"/>
                </a:solidFill>
                <a:latin typeface="+mj-lt"/>
                <a:ea typeface="Open Sans Semibold" panose="020B0706030804020204" pitchFamily="34" charset="0"/>
                <a:cs typeface="Open Sans Semibold" panose="020B07060308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chemeClr val="tx1"/>
                </a:solidFill>
                <a:effectLst/>
                <a:uLnTx/>
                <a:uFillTx/>
                <a:ea typeface="Open Sans Semibold" panose="020B0706030804020204" pitchFamily="34" charset="0"/>
                <a:cs typeface="Open Sans Semibold" panose="020B0706030804020204" pitchFamily="34" charset="0"/>
              </a:rPr>
              <a:t>Viral Vectors</a:t>
            </a:r>
          </a:p>
        </p:txBody>
      </p:sp>
      <p:sp>
        <p:nvSpPr>
          <p:cNvPr id="20" name="Rounded Rectangle 5">
            <a:extLst>
              <a:ext uri="{FF2B5EF4-FFF2-40B4-BE49-F238E27FC236}">
                <a16:creationId xmlns:a16="http://schemas.microsoft.com/office/drawing/2014/main" id="{7BBCC1A5-BDBD-435D-AC05-A1E574BBF0C8}"/>
              </a:ext>
            </a:extLst>
          </p:cNvPr>
          <p:cNvSpPr/>
          <p:nvPr/>
        </p:nvSpPr>
        <p:spPr>
          <a:xfrm>
            <a:off x="487678" y="2286078"/>
            <a:ext cx="1147012" cy="2921302"/>
          </a:xfrm>
          <a:prstGeom prst="roundRect">
            <a:avLst>
              <a:gd name="adj" fmla="val 0"/>
            </a:avLst>
          </a:prstGeom>
          <a:solidFill>
            <a:srgbClr val="284B74"/>
          </a:solidFill>
          <a:ln>
            <a:no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5 main classes</a:t>
            </a:r>
          </a:p>
        </p:txBody>
      </p:sp>
      <p:grpSp>
        <p:nvGrpSpPr>
          <p:cNvPr id="21" name="Group 20">
            <a:extLst>
              <a:ext uri="{FF2B5EF4-FFF2-40B4-BE49-F238E27FC236}">
                <a16:creationId xmlns:a16="http://schemas.microsoft.com/office/drawing/2014/main" id="{DE297B46-1723-4AE3-92AB-E74DCEB51D86}"/>
              </a:ext>
            </a:extLst>
          </p:cNvPr>
          <p:cNvGrpSpPr/>
          <p:nvPr/>
        </p:nvGrpSpPr>
        <p:grpSpPr>
          <a:xfrm>
            <a:off x="1709928" y="2286079"/>
            <a:ext cx="9994391" cy="1137426"/>
            <a:chOff x="1709928" y="2821808"/>
            <a:chExt cx="9994391" cy="1137426"/>
          </a:xfrm>
        </p:grpSpPr>
        <p:sp>
          <p:nvSpPr>
            <p:cNvPr id="22" name="Rounded Rectangle 6">
              <a:extLst>
                <a:ext uri="{FF2B5EF4-FFF2-40B4-BE49-F238E27FC236}">
                  <a16:creationId xmlns:a16="http://schemas.microsoft.com/office/drawing/2014/main" id="{6482F440-8D75-43F2-9DBC-AADA96E93B10}"/>
                </a:ext>
              </a:extLst>
            </p:cNvPr>
            <p:cNvSpPr/>
            <p:nvPr/>
          </p:nvSpPr>
          <p:spPr>
            <a:xfrm>
              <a:off x="1709928" y="2821808"/>
              <a:ext cx="4676600" cy="523617"/>
            </a:xfrm>
            <a:prstGeom prst="roundRect">
              <a:avLst>
                <a:gd name="adj" fmla="val 0"/>
              </a:avLst>
            </a:prstGeom>
            <a:solidFill>
              <a:srgbClr val="3AC397">
                <a:lumMod val="20000"/>
                <a:lumOff val="80000"/>
              </a:srgbClr>
            </a:solidFill>
            <a:ln>
              <a:solidFill>
                <a:srgbClr val="3AC397"/>
              </a:solid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3AC397"/>
                  </a:solidFill>
                  <a:effectLst/>
                  <a:uLnTx/>
                  <a:uFillTx/>
                </a:rPr>
                <a:t>Retrovirus</a:t>
              </a:r>
            </a:p>
          </p:txBody>
        </p:sp>
        <p:sp>
          <p:nvSpPr>
            <p:cNvPr id="23" name="Rounded Rectangle 7">
              <a:extLst>
                <a:ext uri="{FF2B5EF4-FFF2-40B4-BE49-F238E27FC236}">
                  <a16:creationId xmlns:a16="http://schemas.microsoft.com/office/drawing/2014/main" id="{D54A77F2-5C13-4804-8492-31F7A3EBF99C}"/>
                </a:ext>
              </a:extLst>
            </p:cNvPr>
            <p:cNvSpPr/>
            <p:nvPr/>
          </p:nvSpPr>
          <p:spPr>
            <a:xfrm>
              <a:off x="1709928" y="3408003"/>
              <a:ext cx="4676600" cy="523617"/>
            </a:xfrm>
            <a:prstGeom prst="roundRect">
              <a:avLst>
                <a:gd name="adj" fmla="val 0"/>
              </a:avLst>
            </a:prstGeom>
            <a:solidFill>
              <a:srgbClr val="3AC397">
                <a:lumMod val="20000"/>
                <a:lumOff val="80000"/>
              </a:srgbClr>
            </a:solidFill>
            <a:ln>
              <a:solidFill>
                <a:srgbClr val="3AC397"/>
              </a:solid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3AC397"/>
                  </a:solidFill>
                  <a:effectLst/>
                  <a:uLnTx/>
                  <a:uFillTx/>
                </a:rPr>
                <a:t>Lentivirus</a:t>
              </a:r>
            </a:p>
          </p:txBody>
        </p:sp>
        <p:sp>
          <p:nvSpPr>
            <p:cNvPr id="24" name="Rounded Rectangle 13">
              <a:extLst>
                <a:ext uri="{FF2B5EF4-FFF2-40B4-BE49-F238E27FC236}">
                  <a16:creationId xmlns:a16="http://schemas.microsoft.com/office/drawing/2014/main" id="{229EEE7C-36C1-4148-98E7-AFBE7E1D3FB7}"/>
                </a:ext>
              </a:extLst>
            </p:cNvPr>
            <p:cNvSpPr/>
            <p:nvPr/>
          </p:nvSpPr>
          <p:spPr>
            <a:xfrm>
              <a:off x="9006928" y="2829155"/>
              <a:ext cx="2697391" cy="1102463"/>
            </a:xfrm>
            <a:prstGeom prst="roundRect">
              <a:avLst>
                <a:gd name="adj" fmla="val 0"/>
              </a:avLst>
            </a:prstGeom>
            <a:solidFill>
              <a:srgbClr val="3AC397"/>
            </a:solidFill>
            <a:ln>
              <a:no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Genomes integrate into the host genome</a:t>
              </a:r>
            </a:p>
          </p:txBody>
        </p:sp>
        <p:sp>
          <p:nvSpPr>
            <p:cNvPr id="25" name="Rounded Rectangle 15">
              <a:extLst>
                <a:ext uri="{FF2B5EF4-FFF2-40B4-BE49-F238E27FC236}">
                  <a16:creationId xmlns:a16="http://schemas.microsoft.com/office/drawing/2014/main" id="{BAE9DB63-5315-4FF6-B0DD-B87679672938}"/>
                </a:ext>
              </a:extLst>
            </p:cNvPr>
            <p:cNvSpPr/>
            <p:nvPr/>
          </p:nvSpPr>
          <p:spPr>
            <a:xfrm>
              <a:off x="6880613" y="2829155"/>
              <a:ext cx="1977929" cy="1102463"/>
            </a:xfrm>
            <a:prstGeom prst="roundRect">
              <a:avLst>
                <a:gd name="adj" fmla="val 0"/>
              </a:avLst>
            </a:prstGeom>
            <a:solidFill>
              <a:srgbClr val="3AC397"/>
            </a:solidFill>
            <a:ln>
              <a:noFill/>
            </a:ln>
          </p:spPr>
          <p:txBody>
            <a:bodyPr wrap="square"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Integrating</a:t>
              </a:r>
            </a:p>
          </p:txBody>
        </p:sp>
        <p:sp>
          <p:nvSpPr>
            <p:cNvPr id="26" name="Isosceles Triangle 25">
              <a:extLst>
                <a:ext uri="{FF2B5EF4-FFF2-40B4-BE49-F238E27FC236}">
                  <a16:creationId xmlns:a16="http://schemas.microsoft.com/office/drawing/2014/main" id="{D137F57F-491D-4322-B994-FD5138FB72AF}"/>
                </a:ext>
              </a:extLst>
            </p:cNvPr>
            <p:cNvSpPr/>
            <p:nvPr/>
          </p:nvSpPr>
          <p:spPr>
            <a:xfrm rot="5400000">
              <a:off x="6082338" y="3266271"/>
              <a:ext cx="1102463" cy="283464"/>
            </a:xfrm>
            <a:prstGeom prst="triangl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grpSp>
      <p:grpSp>
        <p:nvGrpSpPr>
          <p:cNvPr id="27" name="Group 26">
            <a:extLst>
              <a:ext uri="{FF2B5EF4-FFF2-40B4-BE49-F238E27FC236}">
                <a16:creationId xmlns:a16="http://schemas.microsoft.com/office/drawing/2014/main" id="{94308691-DDD8-4B84-BD3B-860539187178}"/>
              </a:ext>
            </a:extLst>
          </p:cNvPr>
          <p:cNvGrpSpPr/>
          <p:nvPr/>
        </p:nvGrpSpPr>
        <p:grpSpPr>
          <a:xfrm>
            <a:off x="1709928" y="3488630"/>
            <a:ext cx="9994394" cy="1741808"/>
            <a:chOff x="1709928" y="4024359"/>
            <a:chExt cx="9994394" cy="1741808"/>
          </a:xfrm>
        </p:grpSpPr>
        <p:sp>
          <p:nvSpPr>
            <p:cNvPr id="28" name="Rounded Rectangle 8">
              <a:extLst>
                <a:ext uri="{FF2B5EF4-FFF2-40B4-BE49-F238E27FC236}">
                  <a16:creationId xmlns:a16="http://schemas.microsoft.com/office/drawing/2014/main" id="{6E54C48F-5962-4E48-A67A-825F593DA7E0}"/>
                </a:ext>
              </a:extLst>
            </p:cNvPr>
            <p:cNvSpPr/>
            <p:nvPr/>
          </p:nvSpPr>
          <p:spPr>
            <a:xfrm>
              <a:off x="1709928" y="4047101"/>
              <a:ext cx="4676600" cy="523617"/>
            </a:xfrm>
            <a:prstGeom prst="roundRect">
              <a:avLst>
                <a:gd name="adj" fmla="val 0"/>
              </a:avLst>
            </a:prstGeom>
            <a:solidFill>
              <a:srgbClr val="F69220">
                <a:lumMod val="20000"/>
                <a:lumOff val="80000"/>
              </a:srgbClr>
            </a:solidFill>
            <a:ln>
              <a:solidFill>
                <a:srgbClr val="F69220"/>
              </a:solid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69220"/>
                  </a:solidFill>
                  <a:effectLst/>
                  <a:uLnTx/>
                  <a:uFillTx/>
                </a:rPr>
                <a:t>Herpes Simplex Virus type 1 (HSV-1)</a:t>
              </a:r>
            </a:p>
          </p:txBody>
        </p:sp>
        <p:sp>
          <p:nvSpPr>
            <p:cNvPr id="29" name="Rounded Rectangle 9">
              <a:extLst>
                <a:ext uri="{FF2B5EF4-FFF2-40B4-BE49-F238E27FC236}">
                  <a16:creationId xmlns:a16="http://schemas.microsoft.com/office/drawing/2014/main" id="{A36B7E6D-C816-4351-9E3F-8AD14FBBC2E5}"/>
                </a:ext>
              </a:extLst>
            </p:cNvPr>
            <p:cNvSpPr/>
            <p:nvPr/>
          </p:nvSpPr>
          <p:spPr>
            <a:xfrm>
              <a:off x="1709928" y="4633296"/>
              <a:ext cx="4676600" cy="523617"/>
            </a:xfrm>
            <a:prstGeom prst="roundRect">
              <a:avLst>
                <a:gd name="adj" fmla="val 0"/>
              </a:avLst>
            </a:prstGeom>
            <a:solidFill>
              <a:srgbClr val="F69220">
                <a:lumMod val="20000"/>
                <a:lumOff val="80000"/>
              </a:srgbClr>
            </a:solidFill>
            <a:ln>
              <a:solidFill>
                <a:srgbClr val="F69220"/>
              </a:solid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69220"/>
                  </a:solidFill>
                  <a:effectLst/>
                  <a:uLnTx/>
                  <a:uFillTx/>
                </a:rPr>
                <a:t>Adeno-Associated Virus (AAV)</a:t>
              </a:r>
            </a:p>
          </p:txBody>
        </p:sp>
        <p:sp>
          <p:nvSpPr>
            <p:cNvPr id="30" name="Rounded Rectangle 10">
              <a:extLst>
                <a:ext uri="{FF2B5EF4-FFF2-40B4-BE49-F238E27FC236}">
                  <a16:creationId xmlns:a16="http://schemas.microsoft.com/office/drawing/2014/main" id="{48F8F604-7C05-4107-A0C3-21C4CFF641F7}"/>
                </a:ext>
              </a:extLst>
            </p:cNvPr>
            <p:cNvSpPr/>
            <p:nvPr/>
          </p:nvSpPr>
          <p:spPr>
            <a:xfrm>
              <a:off x="1709928" y="5219493"/>
              <a:ext cx="4676600" cy="523617"/>
            </a:xfrm>
            <a:prstGeom prst="roundRect">
              <a:avLst>
                <a:gd name="adj" fmla="val 0"/>
              </a:avLst>
            </a:prstGeom>
            <a:solidFill>
              <a:srgbClr val="F69220">
                <a:lumMod val="20000"/>
                <a:lumOff val="80000"/>
              </a:srgbClr>
            </a:solidFill>
            <a:ln>
              <a:solidFill>
                <a:srgbClr val="F69220"/>
              </a:solid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srgbClr val="F69220"/>
                  </a:solidFill>
                  <a:effectLst/>
                  <a:uLnTx/>
                  <a:uFillTx/>
                </a:rPr>
                <a:t>Adenovirus</a:t>
              </a:r>
            </a:p>
          </p:txBody>
        </p:sp>
        <p:sp>
          <p:nvSpPr>
            <p:cNvPr id="31" name="Rounded Rectangle 14">
              <a:extLst>
                <a:ext uri="{FF2B5EF4-FFF2-40B4-BE49-F238E27FC236}">
                  <a16:creationId xmlns:a16="http://schemas.microsoft.com/office/drawing/2014/main" id="{AA8B83DF-9E36-457B-9EC4-AF719D81C759}"/>
                </a:ext>
              </a:extLst>
            </p:cNvPr>
            <p:cNvSpPr/>
            <p:nvPr/>
          </p:nvSpPr>
          <p:spPr>
            <a:xfrm>
              <a:off x="9006930" y="4024359"/>
              <a:ext cx="2697392" cy="1741808"/>
            </a:xfrm>
            <a:prstGeom prst="roundRect">
              <a:avLst>
                <a:gd name="adj" fmla="val 0"/>
              </a:avLst>
            </a:prstGeom>
            <a:solidFill>
              <a:srgbClr val="F69220"/>
            </a:solidFill>
            <a:ln>
              <a:noFill/>
            </a:ln>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Persist in the </a:t>
              </a:r>
              <a:br>
                <a:rPr kumimoji="0" lang="en-US" sz="1600" b="0" i="0" u="none" strike="noStrike" kern="0" cap="none" spc="0" normalizeH="0" baseline="0" noProof="0" dirty="0">
                  <a:ln>
                    <a:noFill/>
                  </a:ln>
                  <a:solidFill>
                    <a:prstClr val="white"/>
                  </a:solidFill>
                  <a:effectLst/>
                  <a:uLnTx/>
                  <a:uFillTx/>
                </a:rPr>
              </a:br>
              <a:r>
                <a:rPr kumimoji="0" lang="en-US" sz="1600" b="0" i="0" u="none" strike="noStrike" kern="0" cap="none" spc="0" normalizeH="0" baseline="0" noProof="0" dirty="0">
                  <a:ln>
                    <a:noFill/>
                  </a:ln>
                  <a:solidFill>
                    <a:prstClr val="white"/>
                  </a:solidFill>
                  <a:effectLst/>
                  <a:uLnTx/>
                  <a:uFillTx/>
                </a:rPr>
                <a:t>cell nucleus predominantly as extrachromosomal episomes </a:t>
              </a:r>
            </a:p>
          </p:txBody>
        </p:sp>
        <p:sp>
          <p:nvSpPr>
            <p:cNvPr id="32" name="Rounded Rectangle 16">
              <a:extLst>
                <a:ext uri="{FF2B5EF4-FFF2-40B4-BE49-F238E27FC236}">
                  <a16:creationId xmlns:a16="http://schemas.microsoft.com/office/drawing/2014/main" id="{31F8E423-37B2-4114-90FC-4F9D8CCFBA1E}"/>
                </a:ext>
              </a:extLst>
            </p:cNvPr>
            <p:cNvSpPr/>
            <p:nvPr/>
          </p:nvSpPr>
          <p:spPr>
            <a:xfrm>
              <a:off x="6880611" y="4047101"/>
              <a:ext cx="1977929" cy="1696008"/>
            </a:xfrm>
            <a:prstGeom prst="roundRect">
              <a:avLst>
                <a:gd name="adj" fmla="val 0"/>
              </a:avLst>
            </a:prstGeom>
            <a:solidFill>
              <a:srgbClr val="F69220"/>
            </a:solidFill>
            <a:ln>
              <a:noFill/>
            </a:ln>
          </p:spPr>
          <p:txBody>
            <a:bodyPr wrap="square" lIns="36000" rIns="36000"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Generally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a:ln>
                    <a:noFill/>
                  </a:ln>
                  <a:solidFill>
                    <a:prstClr val="white"/>
                  </a:solidFill>
                  <a:effectLst/>
                  <a:uLnTx/>
                  <a:uFillTx/>
                </a:rPr>
                <a:t>non-integrating</a:t>
              </a:r>
            </a:p>
          </p:txBody>
        </p:sp>
        <p:sp>
          <p:nvSpPr>
            <p:cNvPr id="33" name="Isosceles Triangle 32">
              <a:extLst>
                <a:ext uri="{FF2B5EF4-FFF2-40B4-BE49-F238E27FC236}">
                  <a16:creationId xmlns:a16="http://schemas.microsoft.com/office/drawing/2014/main" id="{98D2A29E-9467-4976-95AA-F1805FB47E25}"/>
                </a:ext>
              </a:extLst>
            </p:cNvPr>
            <p:cNvSpPr/>
            <p:nvPr/>
          </p:nvSpPr>
          <p:spPr>
            <a:xfrm rot="5400000">
              <a:off x="5785565" y="4753375"/>
              <a:ext cx="1696009" cy="283464"/>
            </a:xfrm>
            <a:prstGeom prst="triangle">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ea typeface="+mn-ea"/>
                <a:cs typeface="+mn-cs"/>
              </a:endParaRPr>
            </a:p>
          </p:txBody>
        </p:sp>
      </p:grpSp>
    </p:spTree>
    <p:extLst>
      <p:ext uri="{BB962C8B-B14F-4D97-AF65-F5344CB8AC3E}">
        <p14:creationId xmlns:p14="http://schemas.microsoft.com/office/powerpoint/2010/main" val="8894451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33D59816-39D4-4E07-AE50-5B9897AF9A26}"/>
              </a:ext>
            </a:extLst>
          </p:cNvPr>
          <p:cNvSpPr>
            <a:spLocks noGrp="1" noChangeArrowheads="1"/>
          </p:cNvSpPr>
          <p:nvPr>
            <p:ph type="title"/>
          </p:nvPr>
        </p:nvSpPr>
        <p:spPr>
          <a:xfrm>
            <a:off x="2581275" y="244476"/>
            <a:ext cx="6908800" cy="690563"/>
          </a:xfrm>
        </p:spPr>
        <p:txBody>
          <a:bodyPr>
            <a:normAutofit fontScale="90000"/>
          </a:bodyPr>
          <a:lstStyle/>
          <a:p>
            <a:r>
              <a:rPr lang="en-US" altLang="en-US"/>
              <a:t>Gene Therapy Vectors</a:t>
            </a:r>
          </a:p>
        </p:txBody>
      </p:sp>
      <p:graphicFrame>
        <p:nvGraphicFramePr>
          <p:cNvPr id="55395" name="Group 99">
            <a:extLst>
              <a:ext uri="{FF2B5EF4-FFF2-40B4-BE49-F238E27FC236}">
                <a16:creationId xmlns:a16="http://schemas.microsoft.com/office/drawing/2014/main" id="{4784D421-06EF-4944-8347-DE48758295D0}"/>
              </a:ext>
            </a:extLst>
          </p:cNvPr>
          <p:cNvGraphicFramePr>
            <a:graphicFrameLocks noGrp="1"/>
          </p:cNvGraphicFramePr>
          <p:nvPr>
            <p:ph type="tbl" idx="1"/>
          </p:nvPr>
        </p:nvGraphicFramePr>
        <p:xfrm>
          <a:off x="2389189" y="1069975"/>
          <a:ext cx="7412037" cy="5622862"/>
        </p:xfrm>
        <a:graphic>
          <a:graphicData uri="http://schemas.openxmlformats.org/drawingml/2006/table">
            <a:tbl>
              <a:tblPr/>
              <a:tblGrid>
                <a:gridCol w="1295400">
                  <a:extLst>
                    <a:ext uri="{9D8B030D-6E8A-4147-A177-3AD203B41FA5}">
                      <a16:colId xmlns:a16="http://schemas.microsoft.com/office/drawing/2014/main" val="2419474027"/>
                    </a:ext>
                  </a:extLst>
                </a:gridCol>
                <a:gridCol w="3267075">
                  <a:extLst>
                    <a:ext uri="{9D8B030D-6E8A-4147-A177-3AD203B41FA5}">
                      <a16:colId xmlns:a16="http://schemas.microsoft.com/office/drawing/2014/main" val="1783975142"/>
                    </a:ext>
                  </a:extLst>
                </a:gridCol>
                <a:gridCol w="2849562">
                  <a:extLst>
                    <a:ext uri="{9D8B030D-6E8A-4147-A177-3AD203B41FA5}">
                      <a16:colId xmlns:a16="http://schemas.microsoft.com/office/drawing/2014/main" val="2723036512"/>
                    </a:ext>
                  </a:extLst>
                </a:gridCol>
              </a:tblGrid>
              <a:tr h="490538">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20000"/>
                        </a:spcBef>
                        <a:spcAft>
                          <a:spcPct val="0"/>
                        </a:spcAft>
                        <a:buClr>
                          <a:srgbClr val="660033"/>
                        </a:buClr>
                        <a:buSzPct val="100000"/>
                        <a:buFontTx/>
                        <a:buNone/>
                        <a:tabLst/>
                      </a:pPr>
                      <a:r>
                        <a:rPr kumimoji="0" lang="en-US" altLang="en-US" sz="2400" b="1" i="0" u="none" strike="noStrike" cap="none" normalizeH="0" baseline="0">
                          <a:ln>
                            <a:noFill/>
                          </a:ln>
                          <a:solidFill>
                            <a:srgbClr val="000066"/>
                          </a:solidFill>
                          <a:effectLst/>
                          <a:latin typeface="Times New Roman" panose="02020603050405020304" pitchFamily="18" charset="0"/>
                          <a:cs typeface="Times New Roman" panose="02020603050405020304" pitchFamily="18" charset="0"/>
                        </a:rPr>
                        <a:t>Vector</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20000"/>
                        </a:spcBef>
                        <a:spcAft>
                          <a:spcPct val="0"/>
                        </a:spcAft>
                        <a:buClr>
                          <a:srgbClr val="660033"/>
                        </a:buClr>
                        <a:buSzPct val="100000"/>
                        <a:buFontTx/>
                        <a:buNone/>
                        <a:tabLst/>
                      </a:pPr>
                      <a:r>
                        <a:rPr kumimoji="0" lang="en-US" altLang="en-US" sz="2400" b="1" i="0" u="none" strike="noStrike" cap="none" normalizeH="0" baseline="0">
                          <a:ln>
                            <a:noFill/>
                          </a:ln>
                          <a:solidFill>
                            <a:srgbClr val="000066"/>
                          </a:solidFill>
                          <a:effectLst/>
                          <a:latin typeface="Times New Roman" panose="02020603050405020304" pitchFamily="18" charset="0"/>
                          <a:cs typeface="Times New Roman" panose="02020603050405020304" pitchFamily="18" charset="0"/>
                        </a:rPr>
                        <a:t>Advantages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ctr" defTabSz="914400" rtl="0" eaLnBrk="0" fontAlgn="base" latinLnBrk="0" hangingPunct="0">
                        <a:lnSpc>
                          <a:spcPct val="100000"/>
                        </a:lnSpc>
                        <a:spcBef>
                          <a:spcPct val="20000"/>
                        </a:spcBef>
                        <a:spcAft>
                          <a:spcPct val="0"/>
                        </a:spcAft>
                        <a:buClr>
                          <a:srgbClr val="660033"/>
                        </a:buClr>
                        <a:buSzPct val="100000"/>
                        <a:buFontTx/>
                        <a:buNone/>
                        <a:tabLst/>
                      </a:pPr>
                      <a:r>
                        <a:rPr kumimoji="0" lang="en-US" altLang="en-US" sz="2400" b="1" i="0" u="none" strike="noStrike" cap="none" normalizeH="0" baseline="0">
                          <a:ln>
                            <a:noFill/>
                          </a:ln>
                          <a:solidFill>
                            <a:srgbClr val="000066"/>
                          </a:solidFill>
                          <a:effectLst/>
                          <a:latin typeface="Times New Roman" panose="02020603050405020304" pitchFamily="18" charset="0"/>
                          <a:cs typeface="Times New Roman" panose="02020603050405020304" pitchFamily="18" charset="0"/>
                        </a:rPr>
                        <a:t>Disadvantages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975997112"/>
                  </a:ext>
                </a:extLst>
              </a:tr>
              <a:tr h="1511300">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100000"/>
                        </a:lnSpc>
                        <a:spcBef>
                          <a:spcPct val="20000"/>
                        </a:spcBef>
                        <a:spcAft>
                          <a:spcPct val="0"/>
                        </a:spcAft>
                        <a:buClr>
                          <a:srgbClr val="660033"/>
                        </a:buClr>
                        <a:buSzPct val="100000"/>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Retrovirus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High efficiency transduction of appropriate target cells.  </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Long-term expression-  integration into chromosomal DNA).</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Potential for insertional mutagenesis.</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Requires dividing cells.</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Limited size of DNA insert.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202074553"/>
                  </a:ext>
                </a:extLst>
              </a:tr>
              <a:tr h="822325">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Adenovirus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High transduction efficiency.</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Broad range of target cells.</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Does not require cell division.</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Low risk of insertional mutagenesis.</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Transient expression.</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Immunogenicity.</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Direct cytopathic effects of virus.</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706151909"/>
                  </a:ext>
                </a:extLst>
              </a:tr>
              <a:tr h="823913">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Adeno-associated virus (AAV)</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Does not require cell division.</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 ? Site specific integration.</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Potential for insertional mutagenesis if integration not site-specific.</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Limited size of DNA insert.</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87454936"/>
                  </a:ext>
                </a:extLst>
              </a:tr>
              <a:tr h="822325">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100000"/>
                        </a:lnSpc>
                        <a:spcBef>
                          <a:spcPct val="5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Non-viral vectors</a:t>
                      </a:r>
                    </a:p>
                  </a:txBody>
                  <a:tcP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No infectious risk.</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Completely synthetic.</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No limitation on insert size.</a:t>
                      </a:r>
                    </a:p>
                  </a:txBody>
                  <a:tcP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lvl1pPr>
                        <a:spcBef>
                          <a:spcPct val="20000"/>
                        </a:spcBef>
                        <a:buClr>
                          <a:srgbClr val="660033"/>
                        </a:buClr>
                        <a:buSzPct val="100000"/>
                        <a:defRPr sz="2400">
                          <a:solidFill>
                            <a:srgbClr val="000066"/>
                          </a:solidFill>
                          <a:latin typeface="Times New Roman" panose="02020603050405020304" pitchFamily="18" charset="0"/>
                        </a:defRPr>
                      </a:lvl1pPr>
                      <a:lvl2pPr>
                        <a:lnSpc>
                          <a:spcPct val="90000"/>
                        </a:lnSpc>
                        <a:buClr>
                          <a:schemeClr val="hlink"/>
                        </a:buClr>
                        <a:buSzPct val="100000"/>
                        <a:defRPr sz="2000">
                          <a:solidFill>
                            <a:schemeClr val="tx1"/>
                          </a:solidFill>
                          <a:latin typeface="Times New Roman" panose="02020603050405020304" pitchFamily="18" charset="0"/>
                        </a:defRPr>
                      </a:lvl2pPr>
                      <a:lvl3pPr>
                        <a:spcBef>
                          <a:spcPct val="20000"/>
                        </a:spcBef>
                        <a:buSzPct val="100000"/>
                        <a:defRPr sz="2000">
                          <a:solidFill>
                            <a:schemeClr val="tx1"/>
                          </a:solidFill>
                          <a:latin typeface="Times New Roman" panose="02020603050405020304" pitchFamily="18" charset="0"/>
                        </a:defRPr>
                      </a:lvl3pPr>
                      <a:lvl4pPr>
                        <a:spcBef>
                          <a:spcPct val="20000"/>
                        </a:spcBef>
                        <a:buSzPct val="100000"/>
                        <a:defRPr>
                          <a:solidFill>
                            <a:schemeClr val="tx1"/>
                          </a:solidFill>
                          <a:latin typeface="Times New Roman" panose="02020603050405020304" pitchFamily="18" charset="0"/>
                        </a:defRPr>
                      </a:lvl4pPr>
                      <a:lvl5pPr>
                        <a:spcBef>
                          <a:spcPct val="20000"/>
                        </a:spcBef>
                        <a:buSzPct val="100000"/>
                        <a:defRPr>
                          <a:solidFill>
                            <a:srgbClr val="000066"/>
                          </a:solidFill>
                          <a:latin typeface="Times New Roman" panose="02020603050405020304" pitchFamily="18" charset="0"/>
                        </a:defRPr>
                      </a:lvl5pPr>
                      <a:lvl6pPr eaLnBrk="0" fontAlgn="base" hangingPunct="0">
                        <a:spcBef>
                          <a:spcPct val="20000"/>
                        </a:spcBef>
                        <a:spcAft>
                          <a:spcPct val="0"/>
                        </a:spcAft>
                        <a:buSzPct val="100000"/>
                        <a:defRPr>
                          <a:solidFill>
                            <a:srgbClr val="000066"/>
                          </a:solidFill>
                          <a:latin typeface="Times New Roman" panose="02020603050405020304" pitchFamily="18" charset="0"/>
                        </a:defRPr>
                      </a:lvl6pPr>
                      <a:lvl7pPr eaLnBrk="0" fontAlgn="base" hangingPunct="0">
                        <a:spcBef>
                          <a:spcPct val="20000"/>
                        </a:spcBef>
                        <a:spcAft>
                          <a:spcPct val="0"/>
                        </a:spcAft>
                        <a:buSzPct val="100000"/>
                        <a:defRPr>
                          <a:solidFill>
                            <a:srgbClr val="000066"/>
                          </a:solidFill>
                          <a:latin typeface="Times New Roman" panose="02020603050405020304" pitchFamily="18" charset="0"/>
                        </a:defRPr>
                      </a:lvl7pPr>
                      <a:lvl8pPr eaLnBrk="0" fontAlgn="base" hangingPunct="0">
                        <a:spcBef>
                          <a:spcPct val="20000"/>
                        </a:spcBef>
                        <a:spcAft>
                          <a:spcPct val="0"/>
                        </a:spcAft>
                        <a:buSzPct val="100000"/>
                        <a:defRPr>
                          <a:solidFill>
                            <a:srgbClr val="000066"/>
                          </a:solidFill>
                          <a:latin typeface="Times New Roman" panose="02020603050405020304" pitchFamily="18" charset="0"/>
                        </a:defRPr>
                      </a:lvl8pPr>
                      <a:lvl9pPr eaLnBrk="0" fontAlgn="base" hangingPunct="0">
                        <a:spcBef>
                          <a:spcPct val="20000"/>
                        </a:spcBef>
                        <a:spcAft>
                          <a:spcPct val="0"/>
                        </a:spcAft>
                        <a:buSzPct val="100000"/>
                        <a:defRPr>
                          <a:solidFill>
                            <a:srgbClr val="000066"/>
                          </a:solidFill>
                          <a:latin typeface="Times New Roman" panose="02020603050405020304" pitchFamily="18" charset="0"/>
                        </a:defRPr>
                      </a:lvl9p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Low efficiency.</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Limited target cell range.</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altLang="en-US" sz="1800" b="0" i="0" u="none" strike="noStrike" cap="none" normalizeH="0" baseline="0">
                          <a:ln>
                            <a:noFill/>
                          </a:ln>
                          <a:solidFill>
                            <a:srgbClr val="000066"/>
                          </a:solidFill>
                          <a:effectLst/>
                          <a:latin typeface="Times New Roman" panose="02020603050405020304" pitchFamily="18" charset="0"/>
                        </a:rPr>
                        <a:t>Transient expression.</a:t>
                      </a:r>
                    </a:p>
                  </a:txBody>
                  <a:tcP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536987554"/>
                  </a:ext>
                </a:extLst>
              </a:tr>
            </a:tbl>
          </a:graphicData>
        </a:graphic>
      </p:graphicFrame>
    </p:spTree>
    <p:extLst>
      <p:ext uri="{BB962C8B-B14F-4D97-AF65-F5344CB8AC3E}">
        <p14:creationId xmlns:p14="http://schemas.microsoft.com/office/powerpoint/2010/main" val="2546503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
            <a:extLst>
              <a:ext uri="{FF2B5EF4-FFF2-40B4-BE49-F238E27FC236}">
                <a16:creationId xmlns:a16="http://schemas.microsoft.com/office/drawing/2014/main" id="{20540AF5-DAFE-4B29-B58B-09E39827FC61}"/>
              </a:ext>
            </a:extLst>
          </p:cNvPr>
          <p:cNvSpPr txBox="1">
            <a:spLocks/>
          </p:cNvSpPr>
          <p:nvPr/>
        </p:nvSpPr>
        <p:spPr>
          <a:xfrm>
            <a:off x="563843" y="433473"/>
            <a:ext cx="8531105" cy="682625"/>
          </a:xfrm>
          <a:prstGeom prst="rect">
            <a:avLst/>
          </a:prstGeom>
        </p:spPr>
        <p:txBody>
          <a:bodyPr anchor="ctr"/>
          <a:lstStyle>
            <a:lvl1pPr marL="0" indent="0" algn="l" defTabSz="914400" rtl="0" eaLnBrk="1" latinLnBrk="0" hangingPunct="1">
              <a:lnSpc>
                <a:spcPct val="90000"/>
              </a:lnSpc>
              <a:spcBef>
                <a:spcPts val="0"/>
              </a:spcBef>
              <a:buFont typeface="Arial" panose="020B0604020202020204" pitchFamily="34" charset="0"/>
              <a:buNone/>
              <a:defRPr sz="2400" kern="1200">
                <a:solidFill>
                  <a:schemeClr val="accent2"/>
                </a:solidFill>
                <a:latin typeface="+mj-lt"/>
                <a:ea typeface="Open Sans Semibold" panose="020B0706030804020204" pitchFamily="34" charset="0"/>
                <a:cs typeface="Open Sans Semibold" panose="020B07060308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0"/>
              </a:spcBef>
              <a:spcAft>
                <a:spcPts val="0"/>
              </a:spcAft>
              <a:buClrTx/>
              <a:buSzTx/>
              <a:buFont typeface="Arial" panose="020B0604020202020204" pitchFamily="34" charset="0"/>
              <a:buNone/>
              <a:tabLst/>
              <a:defRPr/>
            </a:pPr>
            <a:r>
              <a:rPr kumimoji="0" lang="en-US" sz="3600" b="1" i="0" u="none" strike="noStrike" kern="1200" cap="none" spc="0" normalizeH="0" baseline="0" noProof="0" dirty="0">
                <a:ln>
                  <a:noFill/>
                </a:ln>
                <a:solidFill>
                  <a:schemeClr val="tx1"/>
                </a:solidFill>
                <a:effectLst/>
                <a:uLnTx/>
                <a:uFillTx/>
                <a:ea typeface="Open Sans Semibold" panose="020B0706030804020204" pitchFamily="34" charset="0"/>
                <a:cs typeface="Open Sans Semibold" panose="020B0706030804020204" pitchFamily="34" charset="0"/>
              </a:rPr>
              <a:t>Viral Vectors</a:t>
            </a:r>
          </a:p>
        </p:txBody>
      </p:sp>
      <p:pic>
        <p:nvPicPr>
          <p:cNvPr id="2050" name="Picture 2" descr="Viruses 15 00698 g001">
            <a:extLst>
              <a:ext uri="{FF2B5EF4-FFF2-40B4-BE49-F238E27FC236}">
                <a16:creationId xmlns:a16="http://schemas.microsoft.com/office/drawing/2014/main" id="{EE587CB2-E9AB-4480-A11C-767D534A95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2938" y="0"/>
            <a:ext cx="5824537"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9541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DEBCD687-E901-4E53-BB77-0D215C486115}"/>
              </a:ext>
            </a:extLst>
          </p:cNvPr>
          <p:cNvSpPr>
            <a:spLocks noGrp="1" noChangeArrowheads="1"/>
          </p:cNvSpPr>
          <p:nvPr>
            <p:ph type="title"/>
          </p:nvPr>
        </p:nvSpPr>
        <p:spPr>
          <a:xfrm>
            <a:off x="943768" y="223838"/>
            <a:ext cx="2271712" cy="1685925"/>
          </a:xfrm>
          <a:noFill/>
          <a:ln/>
        </p:spPr>
        <p:txBody>
          <a:bodyPr>
            <a:normAutofit fontScale="90000"/>
          </a:bodyPr>
          <a:lstStyle/>
          <a:p>
            <a:r>
              <a:rPr lang="en-US" altLang="en-US" dirty="0"/>
              <a:t>Gene </a:t>
            </a:r>
            <a:br>
              <a:rPr lang="en-US" altLang="en-US" dirty="0"/>
            </a:br>
            <a:r>
              <a:rPr lang="en-US" altLang="en-US" dirty="0"/>
              <a:t>Transfer </a:t>
            </a:r>
            <a:br>
              <a:rPr lang="en-US" altLang="en-US" dirty="0"/>
            </a:br>
            <a:r>
              <a:rPr lang="en-US" altLang="en-US" dirty="0"/>
              <a:t>Methods</a:t>
            </a:r>
          </a:p>
        </p:txBody>
      </p:sp>
      <p:sp>
        <p:nvSpPr>
          <p:cNvPr id="10243" name="Rectangle 3">
            <a:extLst>
              <a:ext uri="{FF2B5EF4-FFF2-40B4-BE49-F238E27FC236}">
                <a16:creationId xmlns:a16="http://schemas.microsoft.com/office/drawing/2014/main" id="{7DB68A43-071C-40A9-A991-F50F57A6E0CA}"/>
              </a:ext>
            </a:extLst>
          </p:cNvPr>
          <p:cNvSpPr>
            <a:spLocks noGrp="1" noChangeArrowheads="1"/>
          </p:cNvSpPr>
          <p:nvPr>
            <p:ph type="body" idx="1"/>
          </p:nvPr>
        </p:nvSpPr>
        <p:spPr>
          <a:xfrm>
            <a:off x="1207294" y="2222499"/>
            <a:ext cx="7199313" cy="4411663"/>
          </a:xfrm>
          <a:noFill/>
          <a:ln/>
        </p:spPr>
        <p:txBody>
          <a:bodyPr>
            <a:normAutofit fontScale="92500" lnSpcReduction="10000"/>
          </a:bodyPr>
          <a:lstStyle/>
          <a:p>
            <a:r>
              <a:rPr lang="en-US" altLang="en-US" sz="2400" dirty="0"/>
              <a:t>Retroviral vectors</a:t>
            </a:r>
          </a:p>
          <a:p>
            <a:pPr lvl="1"/>
            <a:r>
              <a:rPr lang="en-US" altLang="en-US" sz="2000" dirty="0">
                <a:solidFill>
                  <a:srgbClr val="000066"/>
                </a:solidFill>
              </a:rPr>
              <a:t>Lentiviruses</a:t>
            </a:r>
          </a:p>
          <a:p>
            <a:r>
              <a:rPr lang="en-US" altLang="en-US" sz="2400" dirty="0"/>
              <a:t>Adenovirus </a:t>
            </a:r>
          </a:p>
          <a:p>
            <a:r>
              <a:rPr lang="en-US" altLang="en-US" sz="2400" dirty="0"/>
              <a:t>Adeno-associated virus (AAV)</a:t>
            </a:r>
          </a:p>
          <a:p>
            <a:r>
              <a:rPr lang="en-US" altLang="en-US" sz="2400" dirty="0"/>
              <a:t>Other viral vectors</a:t>
            </a:r>
          </a:p>
          <a:p>
            <a:pPr lvl="1"/>
            <a:r>
              <a:rPr lang="en-US" altLang="en-US" sz="2000" dirty="0">
                <a:solidFill>
                  <a:srgbClr val="000066"/>
                </a:solidFill>
              </a:rPr>
              <a:t>Vaccinia		– Hepatitis virus</a:t>
            </a:r>
          </a:p>
          <a:p>
            <a:pPr lvl="1"/>
            <a:r>
              <a:rPr lang="en-US" altLang="en-US" sz="2000" dirty="0">
                <a:solidFill>
                  <a:srgbClr val="000066"/>
                </a:solidFill>
              </a:rPr>
              <a:t>Herpes virus	– Polio virus</a:t>
            </a:r>
          </a:p>
          <a:p>
            <a:pPr lvl="1"/>
            <a:r>
              <a:rPr lang="en-US" altLang="en-US" sz="2000" dirty="0">
                <a:solidFill>
                  <a:srgbClr val="000066"/>
                </a:solidFill>
              </a:rPr>
              <a:t>Papilloma virus	– </a:t>
            </a:r>
            <a:r>
              <a:rPr lang="en-US" altLang="en-US" sz="2000" dirty="0" err="1">
                <a:solidFill>
                  <a:srgbClr val="000066"/>
                </a:solidFill>
              </a:rPr>
              <a:t>Sindbis</a:t>
            </a:r>
            <a:r>
              <a:rPr lang="en-US" altLang="en-US" sz="2000" dirty="0">
                <a:solidFill>
                  <a:srgbClr val="000066"/>
                </a:solidFill>
              </a:rPr>
              <a:t> and other RNA viruses</a:t>
            </a:r>
          </a:p>
          <a:p>
            <a:r>
              <a:rPr lang="en-US" altLang="en-US" sz="2400" dirty="0"/>
              <a:t>Non viral methods</a:t>
            </a:r>
          </a:p>
          <a:p>
            <a:pPr lvl="1"/>
            <a:r>
              <a:rPr lang="en-US" altLang="en-US" sz="2000" dirty="0">
                <a:solidFill>
                  <a:srgbClr val="000066"/>
                </a:solidFill>
              </a:rPr>
              <a:t>Ligand-DNA conjugates     – Adenovirus- ligand-DNA </a:t>
            </a:r>
          </a:p>
          <a:p>
            <a:pPr lvl="1"/>
            <a:r>
              <a:rPr lang="en-US" altLang="en-US" sz="2000" dirty="0">
                <a:solidFill>
                  <a:srgbClr val="000066"/>
                </a:solidFill>
              </a:rPr>
              <a:t>Lipofection	             – Direct DNA injection</a:t>
            </a:r>
          </a:p>
          <a:p>
            <a:pPr lvl="1"/>
            <a:r>
              <a:rPr lang="en-US" altLang="en-US" sz="2000" dirty="0">
                <a:solidFill>
                  <a:srgbClr val="000066"/>
                </a:solidFill>
              </a:rPr>
              <a:t>CaPO4 precipitation            – Ribozymes</a:t>
            </a:r>
          </a:p>
          <a:p>
            <a:pPr lvl="1"/>
            <a:r>
              <a:rPr lang="en-US" altLang="en-US" sz="2000" dirty="0">
                <a:solidFill>
                  <a:srgbClr val="000066"/>
                </a:solidFill>
              </a:rPr>
              <a:t>chimeric oligo/gene correction</a:t>
            </a:r>
          </a:p>
        </p:txBody>
      </p:sp>
      <p:pic>
        <p:nvPicPr>
          <p:cNvPr id="10244" name="Picture 4">
            <a:extLst>
              <a:ext uri="{FF2B5EF4-FFF2-40B4-BE49-F238E27FC236}">
                <a16:creationId xmlns:a16="http://schemas.microsoft.com/office/drawing/2014/main" id="{CE95ACD2-AAD4-48F5-9568-0FFC31C2C2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6951" y="223838"/>
            <a:ext cx="5305425" cy="1966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fontScale="90000"/>
          </a:bodyPr>
          <a:lstStyle/>
          <a:p>
            <a:pPr algn="ctr"/>
            <a:r>
              <a:rPr lang="en-US" b="0" dirty="0">
                <a:solidFill>
                  <a:srgbClr val="000000"/>
                </a:solidFill>
                <a:effectLst/>
                <a:latin typeface="+mn-lt"/>
              </a:rPr>
              <a:t>Adenovirus Vectors</a:t>
            </a:r>
            <a:br>
              <a:rPr lang="en-US" b="0" dirty="0">
                <a:solidFill>
                  <a:srgbClr val="000000"/>
                </a:solidFill>
                <a:effectLst/>
                <a:latin typeface="+mn-lt"/>
              </a:rPr>
            </a:b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solidFill>
                  <a:srgbClr val="222222"/>
                </a:solidFill>
                <a:latin typeface="+mj-lt"/>
              </a:rPr>
              <a:t>Adenoviruses (Ad), in particular serotypes 2 and 5, are the most well-described and frequently used platforms for virotherapy applications. </a:t>
            </a:r>
          </a:p>
          <a:p>
            <a:r>
              <a:rPr lang="en-US" dirty="0">
                <a:solidFill>
                  <a:srgbClr val="222222"/>
                </a:solidFill>
                <a:latin typeface="+mj-lt"/>
              </a:rPr>
              <a:t>Their large packaging capacity, ability to infect both dividing and non-dividing cells, lack of integration into the host genome and the mild nature of illness after infection, are some of the many features that make them attractive for gene therapy.</a:t>
            </a:r>
            <a:endParaRPr lang="en-US" dirty="0">
              <a:latin typeface="+mj-lt"/>
            </a:endParaRPr>
          </a:p>
        </p:txBody>
      </p:sp>
    </p:spTree>
    <p:extLst>
      <p:ext uri="{BB962C8B-B14F-4D97-AF65-F5344CB8AC3E}">
        <p14:creationId xmlns:p14="http://schemas.microsoft.com/office/powerpoint/2010/main" val="394038091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fontScale="90000"/>
          </a:bodyPr>
          <a:lstStyle/>
          <a:p>
            <a:pPr algn="ctr"/>
            <a:r>
              <a:rPr lang="en-US" b="0" dirty="0">
                <a:solidFill>
                  <a:srgbClr val="000000"/>
                </a:solidFill>
                <a:effectLst/>
                <a:latin typeface="+mn-lt"/>
              </a:rPr>
              <a:t>Adenovirus Vectors</a:t>
            </a:r>
            <a:br>
              <a:rPr lang="en-US" b="0" dirty="0">
                <a:solidFill>
                  <a:srgbClr val="000000"/>
                </a:solidFill>
                <a:effectLst/>
                <a:latin typeface="+mn-lt"/>
              </a:rPr>
            </a:b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fontScale="77500" lnSpcReduction="20000"/>
          </a:bodyPr>
          <a:lstStyle/>
          <a:p>
            <a:r>
              <a:rPr lang="en-US" dirty="0">
                <a:solidFill>
                  <a:srgbClr val="222222"/>
                </a:solidFill>
                <a:latin typeface="+mj-lt"/>
              </a:rPr>
              <a:t>Adenoviruses (Ad)</a:t>
            </a:r>
            <a:r>
              <a:rPr lang="en-US" b="0" i="0" dirty="0">
                <a:solidFill>
                  <a:srgbClr val="222222"/>
                </a:solidFill>
                <a:effectLst/>
                <a:latin typeface="+mj-lt"/>
              </a:rPr>
              <a:t> vectors are non-enveloped viruses possessing a double-stranded DNA (dsDNA) genome with a packaging capacity of up to 7.5 kb foreign DNA. </a:t>
            </a:r>
            <a:endParaRPr lang="en-US" dirty="0">
              <a:solidFill>
                <a:srgbClr val="222222"/>
              </a:solidFill>
              <a:latin typeface="+mj-lt"/>
            </a:endParaRPr>
          </a:p>
          <a:p>
            <a:r>
              <a:rPr lang="en-US" b="0" i="0" dirty="0">
                <a:solidFill>
                  <a:srgbClr val="222222"/>
                </a:solidFill>
                <a:effectLst/>
                <a:latin typeface="+mj-lt"/>
              </a:rPr>
              <a:t>Ad shuttle vectors have been engineered for accommodation of up to 14 kb of foreign DNA. </a:t>
            </a:r>
            <a:endParaRPr lang="en-US" dirty="0">
              <a:solidFill>
                <a:srgbClr val="222222"/>
              </a:solidFill>
              <a:latin typeface="+mj-lt"/>
            </a:endParaRPr>
          </a:p>
          <a:p>
            <a:r>
              <a:rPr lang="en-US" b="0" i="0" dirty="0">
                <a:solidFill>
                  <a:srgbClr val="222222"/>
                </a:solidFill>
                <a:effectLst/>
                <a:latin typeface="+mj-lt"/>
              </a:rPr>
              <a:t>The first-generation Ad vectors were hampered by strong immunogenicity despite removal of the E1/E3 genes from the genome. </a:t>
            </a:r>
          </a:p>
          <a:p>
            <a:r>
              <a:rPr lang="en-US" b="0" i="0" dirty="0">
                <a:solidFill>
                  <a:srgbClr val="222222"/>
                </a:solidFill>
                <a:effectLst/>
                <a:latin typeface="+mj-lt"/>
              </a:rPr>
              <a:t>However, the immunogenicity has been reduced significantly in replication-deficient second- and third generation Ad vectors. </a:t>
            </a:r>
          </a:p>
          <a:p>
            <a:r>
              <a:rPr lang="en-US" b="0" i="0" dirty="0">
                <a:solidFill>
                  <a:srgbClr val="222222"/>
                </a:solidFill>
                <a:effectLst/>
                <a:latin typeface="+mj-lt"/>
              </a:rPr>
              <a:t>High-capacity third-generation adenovirus (HC-Adv) vectors, also known as helper-dependent gutless vectors, have the capacity to accommodate up to 37 kb of foreign DNA. </a:t>
            </a:r>
          </a:p>
          <a:p>
            <a:r>
              <a:rPr lang="en-US" b="0" i="0" dirty="0">
                <a:solidFill>
                  <a:srgbClr val="222222"/>
                </a:solidFill>
                <a:effectLst/>
                <a:latin typeface="+mj-lt"/>
              </a:rPr>
              <a:t>Moreover, replication-competent oncolytic adenoviruses have been developed for specific replication in tumor cells, resulting in the killing of tumor cells. </a:t>
            </a:r>
          </a:p>
          <a:p>
            <a:r>
              <a:rPr lang="en-US" b="0" i="0" dirty="0">
                <a:solidFill>
                  <a:srgbClr val="222222"/>
                </a:solidFill>
                <a:effectLst/>
                <a:latin typeface="+mj-lt"/>
              </a:rPr>
              <a:t>Ad vectors provide persistent extrachromosomal transgene expression lasting for at least one year despite no integration into the host genome.</a:t>
            </a:r>
            <a:endParaRPr lang="en-US" dirty="0">
              <a:latin typeface="+mj-lt"/>
            </a:endParaRPr>
          </a:p>
        </p:txBody>
      </p:sp>
    </p:spTree>
    <p:extLst>
      <p:ext uri="{BB962C8B-B14F-4D97-AF65-F5344CB8AC3E}">
        <p14:creationId xmlns:p14="http://schemas.microsoft.com/office/powerpoint/2010/main" val="26092698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25179B-9BE4-40D1-AA1F-2AB5E05D7571}"/>
              </a:ext>
            </a:extLst>
          </p:cNvPr>
          <p:cNvSpPr>
            <a:spLocks noGrp="1"/>
          </p:cNvSpPr>
          <p:nvPr>
            <p:ph idx="1"/>
          </p:nvPr>
        </p:nvSpPr>
        <p:spPr>
          <a:xfrm>
            <a:off x="128587" y="845950"/>
            <a:ext cx="5338763" cy="5981699"/>
          </a:xfrm>
        </p:spPr>
        <p:txBody>
          <a:bodyPr>
            <a:normAutofit fontScale="77500" lnSpcReduction="20000"/>
          </a:bodyPr>
          <a:lstStyle/>
          <a:p>
            <a:r>
              <a:rPr lang="en-US" dirty="0">
                <a:latin typeface="+mj-lt"/>
              </a:rPr>
              <a:t>Oncolytic Ads are genetically modified with tissue-specific promoters (TSP) and mutations on E1A to specifically replicate in and kill tumor cells. </a:t>
            </a:r>
          </a:p>
          <a:p>
            <a:r>
              <a:rPr lang="en-US" dirty="0">
                <a:latin typeface="+mj-lt"/>
              </a:rPr>
              <a:t>At the end of the lytic cycle, viral progeny spreads throughout the tumor, infecting and lysing surrounding cancer cells, facilitating the release of pathogen and danger associated molecular patterns (PAMPs and DAMPs) and tumor antigens (neoantigens and tumor associated antigens), together with the amplification of the expression of therapeutic transgenes in the tumor microenvironment. </a:t>
            </a:r>
          </a:p>
          <a:p>
            <a:r>
              <a:rPr lang="en-US" dirty="0">
                <a:latin typeface="+mj-lt"/>
              </a:rPr>
              <a:t>Oncolytic Ads promote strong antiviral innate responses and prime adaptive immune responses, facilitating the recruitment of effector cells, overcoming immunosuppression, and oncolytic Ads can be used in combination with immunotherapy approaches to prevent T cell exhaustion, successfully generating anti-tumor immunity. </a:t>
            </a:r>
          </a:p>
        </p:txBody>
      </p:sp>
      <p:pic>
        <p:nvPicPr>
          <p:cNvPr id="11266" name="Picture 2" descr="figure 2">
            <a:extLst>
              <a:ext uri="{FF2B5EF4-FFF2-40B4-BE49-F238E27FC236}">
                <a16:creationId xmlns:a16="http://schemas.microsoft.com/office/drawing/2014/main" id="{18AFE3A6-968E-4378-A09B-EACCF34A70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8788" y="1519237"/>
            <a:ext cx="6524625" cy="3819525"/>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4027A7A3-F5B1-43E5-B4F5-4B8134B0D21F}"/>
              </a:ext>
            </a:extLst>
          </p:cNvPr>
          <p:cNvSpPr>
            <a:spLocks noGrp="1"/>
          </p:cNvSpPr>
          <p:nvPr>
            <p:ph type="title"/>
          </p:nvPr>
        </p:nvSpPr>
        <p:spPr>
          <a:xfrm>
            <a:off x="838200" y="365126"/>
            <a:ext cx="10515600" cy="596900"/>
          </a:xfrm>
        </p:spPr>
        <p:txBody>
          <a:bodyPr>
            <a:normAutofit fontScale="90000"/>
          </a:bodyPr>
          <a:lstStyle/>
          <a:p>
            <a:pPr algn="ctr"/>
            <a:r>
              <a:rPr lang="en-US" b="0" dirty="0">
                <a:solidFill>
                  <a:srgbClr val="000000"/>
                </a:solidFill>
                <a:effectLst/>
                <a:latin typeface="+mn-lt"/>
              </a:rPr>
              <a:t>Adenovirus Vectors</a:t>
            </a:r>
            <a:br>
              <a:rPr lang="en-US" b="0" dirty="0">
                <a:solidFill>
                  <a:srgbClr val="000000"/>
                </a:solidFill>
                <a:effectLst/>
                <a:latin typeface="+mn-lt"/>
              </a:rPr>
            </a:br>
            <a:endParaRPr lang="en-US" dirty="0">
              <a:latin typeface="+mn-lt"/>
            </a:endParaRPr>
          </a:p>
        </p:txBody>
      </p:sp>
    </p:spTree>
    <p:extLst>
      <p:ext uri="{BB962C8B-B14F-4D97-AF65-F5344CB8AC3E}">
        <p14:creationId xmlns:p14="http://schemas.microsoft.com/office/powerpoint/2010/main" val="20969608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fontScale="90000"/>
          </a:bodyPr>
          <a:lstStyle/>
          <a:p>
            <a:pPr algn="ctr"/>
            <a:r>
              <a:rPr lang="en-US" b="0" dirty="0">
                <a:solidFill>
                  <a:srgbClr val="000000"/>
                </a:solidFill>
                <a:effectLst/>
                <a:latin typeface="+mn-lt"/>
              </a:rPr>
              <a:t>Adeno-Associated Virus Vectors</a:t>
            </a:r>
            <a:br>
              <a:rPr lang="en-US" b="0" dirty="0">
                <a:solidFill>
                  <a:srgbClr val="000000"/>
                </a:solidFill>
                <a:effectLst/>
                <a:latin typeface="+mn-lt"/>
              </a:rPr>
            </a:b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fontScale="85000" lnSpcReduction="20000"/>
          </a:bodyPr>
          <a:lstStyle/>
          <a:p>
            <a:r>
              <a:rPr lang="en-US" dirty="0">
                <a:solidFill>
                  <a:srgbClr val="222222"/>
                </a:solidFill>
                <a:latin typeface="+mj-lt"/>
              </a:rPr>
              <a:t>The small non-enveloped single-stranded DNA (ssDNA) adeno-associated virus (AAV) can accommodate 4 kb of foreign DNA although. </a:t>
            </a:r>
          </a:p>
          <a:p>
            <a:r>
              <a:rPr lang="en-US" dirty="0">
                <a:solidFill>
                  <a:srgbClr val="222222"/>
                </a:solidFill>
                <a:latin typeface="+mj-lt"/>
              </a:rPr>
              <a:t>AAV vectors generally do not cause toxic or pathogenic responses. However, repeated administration of AAV vectors has generated strong immune responses, reducing the efficacy of delivery and transgene expression. </a:t>
            </a:r>
          </a:p>
          <a:p>
            <a:r>
              <a:rPr lang="en-US" dirty="0">
                <a:solidFill>
                  <a:srgbClr val="222222"/>
                </a:solidFill>
                <a:latin typeface="+mj-lt"/>
              </a:rPr>
              <a:t>An alternative approach has been to utilize exosome-associated AAV (Exo-AAV), which has supported the application of reduced AAV doses resulting in reduced immune responses against the AAV capsid protein. </a:t>
            </a:r>
          </a:p>
          <a:p>
            <a:r>
              <a:rPr lang="en-US" dirty="0">
                <a:solidFill>
                  <a:srgbClr val="222222"/>
                </a:solidFill>
                <a:latin typeface="+mj-lt"/>
              </a:rPr>
              <a:t>Moreover, Exo-AAV8 vectors have demonstrated long-term liver-directed gene transfer. AAV vectors can transduce both dividing and non-dividing cells and usually remain in an extrachromosomal state, although integration of AAV-delivered genes into the host genome has been reported. </a:t>
            </a:r>
          </a:p>
          <a:p>
            <a:r>
              <a:rPr lang="en-US" dirty="0">
                <a:solidFill>
                  <a:srgbClr val="222222"/>
                </a:solidFill>
                <a:latin typeface="+mj-lt"/>
              </a:rPr>
              <a:t>In fact, 30-fold higher AAV integration frequency was obtained by the introduction of 28S ribosomal DNA homology sequences in AAV vectors, which might contribute to superior treatment of genetic diseases.</a:t>
            </a:r>
            <a:endParaRPr lang="en-US" dirty="0">
              <a:latin typeface="+mj-lt"/>
            </a:endParaRPr>
          </a:p>
        </p:txBody>
      </p:sp>
    </p:spTree>
    <p:extLst>
      <p:ext uri="{BB962C8B-B14F-4D97-AF65-F5344CB8AC3E}">
        <p14:creationId xmlns:p14="http://schemas.microsoft.com/office/powerpoint/2010/main" val="2793980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Gene Therapy</a:t>
            </a:r>
            <a:br>
              <a:rPr lang="en-US" sz="4000" dirty="0">
                <a:latin typeface="+mn-lt"/>
              </a:rPr>
            </a:br>
            <a:r>
              <a:rPr lang="en-US" sz="4000" dirty="0">
                <a:latin typeface="+mn-lt"/>
              </a:rPr>
              <a:t>definition</a:t>
            </a: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p:txBody>
          <a:bodyPr>
            <a:normAutofit/>
          </a:bodyPr>
          <a:lstStyle/>
          <a:p>
            <a:pPr marL="0" indent="0">
              <a:buNone/>
            </a:pPr>
            <a:endParaRPr lang="en-US" b="1" dirty="0">
              <a:latin typeface="+mj-lt"/>
            </a:endParaRPr>
          </a:p>
          <a:p>
            <a:pPr marL="0" indent="0" algn="ctr">
              <a:buNone/>
            </a:pPr>
            <a:r>
              <a:rPr lang="en-US" b="1" dirty="0">
                <a:latin typeface="+mj-lt"/>
              </a:rPr>
              <a:t>Gene therapy is the supplementation, correction, or modification of malfunctional genes by functional equivalents for therapeutic correction of the absence or reduced levels of gene expression activity</a:t>
            </a:r>
          </a:p>
          <a:p>
            <a:pPr marL="0" indent="0" algn="ctr">
              <a:buNone/>
            </a:pPr>
            <a:r>
              <a:rPr lang="en-US" dirty="0">
                <a:solidFill>
                  <a:srgbClr val="222222"/>
                </a:solidFill>
                <a:latin typeface="-apple-system"/>
              </a:rPr>
              <a:t>o</a:t>
            </a:r>
            <a:r>
              <a:rPr lang="en-US" b="0" i="0" dirty="0">
                <a:solidFill>
                  <a:srgbClr val="222222"/>
                </a:solidFill>
                <a:effectLst/>
                <a:latin typeface="-apple-system"/>
              </a:rPr>
              <a:t>r, the treatment of a genetic disease by the introduction of specific cell function-altering genetic material into a patient. </a:t>
            </a:r>
          </a:p>
          <a:p>
            <a:pPr marL="0" indent="0" algn="ctr">
              <a:buNone/>
            </a:pPr>
            <a:r>
              <a:rPr lang="en-US" b="0" i="0" dirty="0">
                <a:solidFill>
                  <a:srgbClr val="222222"/>
                </a:solidFill>
                <a:effectLst/>
                <a:latin typeface="-apple-system"/>
              </a:rPr>
              <a:t>The key step in gene therapy is efficient gene delivery to the target tissue/cells, which is carried out by gene delivery vehicles called vectors. </a:t>
            </a:r>
            <a:endParaRPr lang="en-US" b="1" dirty="0">
              <a:latin typeface="+mj-lt"/>
            </a:endParaRPr>
          </a:p>
          <a:p>
            <a:endParaRPr lang="en-US" dirty="0">
              <a:latin typeface="+mj-lt"/>
            </a:endParaRPr>
          </a:p>
        </p:txBody>
      </p:sp>
    </p:spTree>
    <p:extLst>
      <p:ext uri="{BB962C8B-B14F-4D97-AF65-F5344CB8AC3E}">
        <p14:creationId xmlns:p14="http://schemas.microsoft.com/office/powerpoint/2010/main" val="42189257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F2A59A-016C-4A1E-BDBE-47EB44AFDAA9}"/>
              </a:ext>
            </a:extLst>
          </p:cNvPr>
          <p:cNvSpPr>
            <a:spLocks noGrp="1"/>
          </p:cNvSpPr>
          <p:nvPr>
            <p:ph type="title"/>
          </p:nvPr>
        </p:nvSpPr>
        <p:spPr/>
        <p:txBody>
          <a:bodyPr>
            <a:normAutofit fontScale="90000"/>
          </a:bodyPr>
          <a:lstStyle/>
          <a:p>
            <a:pPr algn="ctr"/>
            <a:r>
              <a:rPr lang="en-US" b="1" i="0" dirty="0">
                <a:solidFill>
                  <a:srgbClr val="222222"/>
                </a:solidFill>
                <a:effectLst/>
              </a:rPr>
              <a:t>Therapeutic AAV vectors and commercial availability</a:t>
            </a:r>
            <a:br>
              <a:rPr lang="en-US" b="1" i="0" dirty="0">
                <a:solidFill>
                  <a:srgbClr val="222222"/>
                </a:solidFill>
                <a:effectLst/>
                <a:latin typeface="-apple-system"/>
              </a:rPr>
            </a:br>
            <a:endParaRPr lang="en-US" dirty="0"/>
          </a:p>
        </p:txBody>
      </p:sp>
      <p:sp>
        <p:nvSpPr>
          <p:cNvPr id="3" name="Content Placeholder 2">
            <a:extLst>
              <a:ext uri="{FF2B5EF4-FFF2-40B4-BE49-F238E27FC236}">
                <a16:creationId xmlns:a16="http://schemas.microsoft.com/office/drawing/2014/main" id="{817CE328-F48B-445A-A3D3-2CC5A8E4E531}"/>
              </a:ext>
            </a:extLst>
          </p:cNvPr>
          <p:cNvSpPr>
            <a:spLocks noGrp="1"/>
          </p:cNvSpPr>
          <p:nvPr>
            <p:ph idx="1"/>
          </p:nvPr>
        </p:nvSpPr>
        <p:spPr>
          <a:xfrm>
            <a:off x="584200" y="1825625"/>
            <a:ext cx="11150600" cy="4351338"/>
          </a:xfrm>
        </p:spPr>
        <p:txBody>
          <a:bodyPr>
            <a:normAutofit fontScale="85000" lnSpcReduction="20000"/>
          </a:bodyPr>
          <a:lstStyle/>
          <a:p>
            <a:r>
              <a:rPr lang="en-US" b="0" i="0" dirty="0" err="1">
                <a:solidFill>
                  <a:srgbClr val="222222"/>
                </a:solidFill>
                <a:effectLst/>
                <a:latin typeface="+mj-lt"/>
              </a:rPr>
              <a:t>Glybera</a:t>
            </a:r>
            <a:r>
              <a:rPr lang="en-US" b="0" i="0" dirty="0">
                <a:solidFill>
                  <a:srgbClr val="222222"/>
                </a:solidFill>
                <a:effectLst/>
                <a:latin typeface="+mj-lt"/>
              </a:rPr>
              <a:t> (alipogene tiparvovec) was the world’s first AAV-based gene therapy to gain regulatory approval for commercialization from the European Medicines Agency in 2012. </a:t>
            </a:r>
            <a:r>
              <a:rPr lang="en-US" b="0" i="0" dirty="0" err="1">
                <a:solidFill>
                  <a:srgbClr val="222222"/>
                </a:solidFill>
                <a:effectLst/>
                <a:latin typeface="+mj-lt"/>
              </a:rPr>
              <a:t>Glybera</a:t>
            </a:r>
            <a:r>
              <a:rPr lang="en-US" b="0" i="0" dirty="0">
                <a:solidFill>
                  <a:srgbClr val="222222"/>
                </a:solidFill>
                <a:effectLst/>
                <a:latin typeface="+mj-lt"/>
              </a:rPr>
              <a:t> is an AAV1-based gene therapy that delivered lipoprotein lipase (LPL) to patients with LPL deficiency.</a:t>
            </a:r>
          </a:p>
          <a:p>
            <a:r>
              <a:rPr lang="en-US" b="0" i="0" dirty="0">
                <a:solidFill>
                  <a:srgbClr val="222222"/>
                </a:solidFill>
                <a:effectLst/>
                <a:latin typeface="+mj-lt"/>
              </a:rPr>
              <a:t>Luxturna (</a:t>
            </a:r>
            <a:r>
              <a:rPr lang="en-US" b="0" i="0" dirty="0" err="1">
                <a:solidFill>
                  <a:srgbClr val="222222"/>
                </a:solidFill>
                <a:effectLst/>
                <a:latin typeface="+mj-lt"/>
              </a:rPr>
              <a:t>voretigene</a:t>
            </a:r>
            <a:r>
              <a:rPr lang="en-US" b="0" i="0" dirty="0">
                <a:solidFill>
                  <a:srgbClr val="222222"/>
                </a:solidFill>
                <a:effectLst/>
                <a:latin typeface="+mj-lt"/>
              </a:rPr>
              <a:t> </a:t>
            </a:r>
            <a:r>
              <a:rPr lang="en-US" b="0" i="0" dirty="0" err="1">
                <a:solidFill>
                  <a:srgbClr val="222222"/>
                </a:solidFill>
                <a:effectLst/>
                <a:latin typeface="+mj-lt"/>
              </a:rPr>
              <a:t>neparvovec-rzyl</a:t>
            </a:r>
            <a:r>
              <a:rPr lang="en-US" b="0" i="0" dirty="0">
                <a:solidFill>
                  <a:srgbClr val="222222"/>
                </a:solidFill>
                <a:effectLst/>
                <a:latin typeface="+mj-lt"/>
              </a:rPr>
              <a:t>) was the second AAV drug that gained commercial approval in 2017—first by the U.S. Food and Drug Administration (FDA). Luxturna is an AAV2-based vector that delivers the retinoid </a:t>
            </a:r>
            <a:r>
              <a:rPr lang="en-US" b="0" i="0" dirty="0" err="1">
                <a:solidFill>
                  <a:srgbClr val="222222"/>
                </a:solidFill>
                <a:effectLst/>
                <a:latin typeface="+mj-lt"/>
              </a:rPr>
              <a:t>isomerohydrolase</a:t>
            </a:r>
            <a:r>
              <a:rPr lang="en-US" b="0" i="0" dirty="0">
                <a:solidFill>
                  <a:srgbClr val="222222"/>
                </a:solidFill>
                <a:effectLst/>
                <a:latin typeface="+mj-lt"/>
              </a:rPr>
              <a:t> RPE65,</a:t>
            </a:r>
            <a:r>
              <a:rPr lang="en-US" b="0" i="0" baseline="30000" dirty="0">
                <a:solidFill>
                  <a:srgbClr val="006699"/>
                </a:solidFill>
                <a:effectLst/>
                <a:latin typeface="+mj-lt"/>
              </a:rPr>
              <a:t> </a:t>
            </a:r>
            <a:r>
              <a:rPr lang="en-US" b="0" i="0" dirty="0">
                <a:solidFill>
                  <a:srgbClr val="222222"/>
                </a:solidFill>
                <a:effectLst/>
                <a:latin typeface="+mj-lt"/>
              </a:rPr>
              <a:t>the effected gene in </a:t>
            </a:r>
            <a:r>
              <a:rPr lang="en-US" b="0" i="0" dirty="0" err="1">
                <a:solidFill>
                  <a:srgbClr val="222222"/>
                </a:solidFill>
                <a:effectLst/>
                <a:latin typeface="+mj-lt"/>
              </a:rPr>
              <a:t>Leber’s</a:t>
            </a:r>
            <a:r>
              <a:rPr lang="en-US" b="0" i="0" dirty="0">
                <a:solidFill>
                  <a:srgbClr val="222222"/>
                </a:solidFill>
                <a:effectLst/>
                <a:latin typeface="+mj-lt"/>
              </a:rPr>
              <a:t> congenital amaurosis, which causes progressive blindness. </a:t>
            </a:r>
          </a:p>
          <a:p>
            <a:r>
              <a:rPr lang="en-US" b="0" i="0" dirty="0" err="1">
                <a:solidFill>
                  <a:srgbClr val="222222"/>
                </a:solidFill>
                <a:effectLst/>
                <a:latin typeface="+mj-lt"/>
              </a:rPr>
              <a:t>Zolgensma</a:t>
            </a:r>
            <a:r>
              <a:rPr lang="en-US" b="0" i="0" dirty="0">
                <a:solidFill>
                  <a:srgbClr val="222222"/>
                </a:solidFill>
                <a:effectLst/>
                <a:latin typeface="+mj-lt"/>
              </a:rPr>
              <a:t> (</a:t>
            </a:r>
            <a:r>
              <a:rPr lang="en-US" b="0" i="0" dirty="0" err="1">
                <a:solidFill>
                  <a:srgbClr val="222222"/>
                </a:solidFill>
                <a:effectLst/>
                <a:latin typeface="+mj-lt"/>
              </a:rPr>
              <a:t>onasemnogene</a:t>
            </a:r>
            <a:r>
              <a:rPr lang="en-US" b="0" i="0" dirty="0">
                <a:solidFill>
                  <a:srgbClr val="222222"/>
                </a:solidFill>
                <a:effectLst/>
                <a:latin typeface="+mj-lt"/>
              </a:rPr>
              <a:t> </a:t>
            </a:r>
            <a:r>
              <a:rPr lang="en-US" b="0" i="0" dirty="0" err="1">
                <a:solidFill>
                  <a:srgbClr val="222222"/>
                </a:solidFill>
                <a:effectLst/>
                <a:latin typeface="+mj-lt"/>
              </a:rPr>
              <a:t>abeparvovec</a:t>
            </a:r>
            <a:r>
              <a:rPr lang="en-US" b="0" i="0" dirty="0">
                <a:solidFill>
                  <a:srgbClr val="222222"/>
                </a:solidFill>
                <a:effectLst/>
                <a:latin typeface="+mj-lt"/>
              </a:rPr>
              <a:t>) is the third and the most recently approved AAV drug, developed for the treatment of spinal muscular atrophy (SMA).It gained approval in the United States and Japan in 2019, and received approval in the EU in 2020. </a:t>
            </a:r>
            <a:r>
              <a:rPr lang="en-US" b="0" i="0" dirty="0" err="1">
                <a:solidFill>
                  <a:srgbClr val="222222"/>
                </a:solidFill>
                <a:effectLst/>
                <a:latin typeface="+mj-lt"/>
              </a:rPr>
              <a:t>Zolgensma</a:t>
            </a:r>
            <a:r>
              <a:rPr lang="en-US" b="0" i="0" dirty="0">
                <a:solidFill>
                  <a:srgbClr val="222222"/>
                </a:solidFill>
                <a:effectLst/>
                <a:latin typeface="+mj-lt"/>
              </a:rPr>
              <a:t> is a one-time gene therapy that delivers the survival motor neuron (SMN1) transgene to replace the non-functional </a:t>
            </a:r>
            <a:r>
              <a:rPr lang="en-US" b="0" i="1" dirty="0">
                <a:solidFill>
                  <a:srgbClr val="222222"/>
                </a:solidFill>
                <a:effectLst/>
                <a:latin typeface="+mj-lt"/>
              </a:rPr>
              <a:t>SMN1</a:t>
            </a:r>
            <a:r>
              <a:rPr lang="en-US" b="0" i="0" dirty="0">
                <a:solidFill>
                  <a:srgbClr val="222222"/>
                </a:solidFill>
                <a:effectLst/>
                <a:latin typeface="+mj-lt"/>
              </a:rPr>
              <a:t> gene mutated in patients with SMA.</a:t>
            </a:r>
            <a:endParaRPr lang="en-US" dirty="0">
              <a:latin typeface="+mj-lt"/>
            </a:endParaRPr>
          </a:p>
        </p:txBody>
      </p:sp>
    </p:spTree>
    <p:extLst>
      <p:ext uri="{BB962C8B-B14F-4D97-AF65-F5344CB8AC3E}">
        <p14:creationId xmlns:p14="http://schemas.microsoft.com/office/powerpoint/2010/main" val="31241003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755463"/>
          </a:xfrm>
        </p:spPr>
        <p:txBody>
          <a:bodyPr>
            <a:normAutofit/>
          </a:bodyPr>
          <a:lstStyle/>
          <a:p>
            <a:pPr algn="ctr"/>
            <a:r>
              <a:rPr lang="en-US" b="0" dirty="0">
                <a:solidFill>
                  <a:srgbClr val="000000"/>
                </a:solidFill>
                <a:effectLst/>
                <a:latin typeface="+mn-lt"/>
              </a:rPr>
              <a:t>Herpes Simplex 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495300" y="1425388"/>
            <a:ext cx="11525250" cy="5184962"/>
          </a:xfrm>
        </p:spPr>
        <p:txBody>
          <a:bodyPr>
            <a:normAutofit/>
          </a:bodyPr>
          <a:lstStyle/>
          <a:p>
            <a:r>
              <a:rPr lang="en-US" b="0" i="0" dirty="0">
                <a:solidFill>
                  <a:srgbClr val="222222"/>
                </a:solidFill>
                <a:effectLst/>
                <a:latin typeface="+mj-lt"/>
              </a:rPr>
              <a:t>The large herpes simplex viruses (HSV) are enveloped dsDNA viruses, which cause latent infection in neural ganglia. </a:t>
            </a:r>
          </a:p>
          <a:p>
            <a:r>
              <a:rPr lang="en-US" b="0" i="0" dirty="0">
                <a:solidFill>
                  <a:srgbClr val="222222"/>
                </a:solidFill>
                <a:effectLst/>
                <a:latin typeface="+mj-lt"/>
              </a:rPr>
              <a:t>The engineering of HSV expression vectors has resulted in long-lasting transgene expression. </a:t>
            </a:r>
          </a:p>
          <a:p>
            <a:r>
              <a:rPr lang="en-US" b="0" i="0" dirty="0">
                <a:solidFill>
                  <a:srgbClr val="222222"/>
                </a:solidFill>
                <a:effectLst/>
                <a:latin typeface="+mj-lt"/>
              </a:rPr>
              <a:t>The linear HSV forms a circularized viral </a:t>
            </a:r>
            <a:r>
              <a:rPr lang="en-US" b="0" i="0" dirty="0" err="1">
                <a:solidFill>
                  <a:srgbClr val="222222"/>
                </a:solidFill>
                <a:effectLst/>
                <a:latin typeface="+mj-lt"/>
              </a:rPr>
              <a:t>episome</a:t>
            </a:r>
            <a:r>
              <a:rPr lang="en-US" b="0" i="0" dirty="0">
                <a:solidFill>
                  <a:srgbClr val="222222"/>
                </a:solidFill>
                <a:effectLst/>
                <a:latin typeface="+mj-lt"/>
              </a:rPr>
              <a:t> in the nucleus and remains extrachromosomal without integration. </a:t>
            </a:r>
          </a:p>
          <a:p>
            <a:r>
              <a:rPr lang="en-US" b="0" i="0" dirty="0">
                <a:solidFill>
                  <a:srgbClr val="222222"/>
                </a:solidFill>
                <a:effectLst/>
                <a:latin typeface="+mj-lt"/>
              </a:rPr>
              <a:t>HSV vectors have an excellent capacity of accommodating more than 30 kb of foreign DNA. Engineered HSV amplicons are able to package 150 kb of foreign genetic material. </a:t>
            </a:r>
          </a:p>
        </p:txBody>
      </p:sp>
    </p:spTree>
    <p:extLst>
      <p:ext uri="{BB962C8B-B14F-4D97-AF65-F5344CB8AC3E}">
        <p14:creationId xmlns:p14="http://schemas.microsoft.com/office/powerpoint/2010/main" val="30181349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183544"/>
            <a:ext cx="10515600" cy="755463"/>
          </a:xfrm>
        </p:spPr>
        <p:txBody>
          <a:bodyPr>
            <a:normAutofit/>
          </a:bodyPr>
          <a:lstStyle/>
          <a:p>
            <a:pPr algn="ctr"/>
            <a:r>
              <a:rPr lang="en-US" b="0" dirty="0">
                <a:solidFill>
                  <a:srgbClr val="000000"/>
                </a:solidFill>
                <a:effectLst/>
                <a:latin typeface="+mn-lt"/>
              </a:rPr>
              <a:t>Herpes Simplex 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190500" y="1158688"/>
            <a:ext cx="4200525" cy="5184962"/>
          </a:xfrm>
        </p:spPr>
        <p:txBody>
          <a:bodyPr>
            <a:normAutofit fontScale="77500" lnSpcReduction="20000"/>
          </a:bodyPr>
          <a:lstStyle/>
          <a:p>
            <a:r>
              <a:rPr lang="en-US" b="0" i="0" dirty="0">
                <a:solidFill>
                  <a:srgbClr val="222222"/>
                </a:solidFill>
                <a:effectLst/>
                <a:latin typeface="+mj-lt"/>
              </a:rPr>
              <a:t>HSV vectors have been associated with relatively strong cytopathogenicity, which has been addressed by the deletion of non-essential genes in the HSV genome.</a:t>
            </a:r>
          </a:p>
          <a:p>
            <a:r>
              <a:rPr lang="en-US" dirty="0">
                <a:solidFill>
                  <a:srgbClr val="222222"/>
                </a:solidFill>
                <a:latin typeface="+mj-lt"/>
              </a:rPr>
              <a:t>T</a:t>
            </a:r>
            <a:r>
              <a:rPr lang="en-US" b="0" i="0" dirty="0">
                <a:solidFill>
                  <a:srgbClr val="222222"/>
                </a:solidFill>
                <a:effectLst/>
                <a:latin typeface="+mj-lt"/>
              </a:rPr>
              <a:t>he introduction of micro-RNA sequences (miR-145) in the HSV ICP27 gene has generated </a:t>
            </a:r>
            <a:r>
              <a:rPr lang="en-US" b="1" i="0" dirty="0">
                <a:solidFill>
                  <a:srgbClr val="222222"/>
                </a:solidFill>
                <a:effectLst/>
                <a:latin typeface="+mj-lt"/>
              </a:rPr>
              <a:t>oncolytic HSV vectors</a:t>
            </a:r>
            <a:r>
              <a:rPr lang="en-US" b="0" i="0" dirty="0">
                <a:solidFill>
                  <a:srgbClr val="222222"/>
                </a:solidFill>
                <a:effectLst/>
                <a:latin typeface="+mj-lt"/>
              </a:rPr>
              <a:t>, which can selectively reduce cell proliferation in non-small cell lung cancer (NSCLCs) cells. </a:t>
            </a:r>
          </a:p>
          <a:p>
            <a:r>
              <a:rPr lang="en-US" b="0" i="0" dirty="0">
                <a:solidFill>
                  <a:srgbClr val="222222"/>
                </a:solidFill>
                <a:effectLst/>
                <a:latin typeface="+mj-lt"/>
              </a:rPr>
              <a:t>Efficient HSV packaging systems have been engineered, such as the helper virus-free system for the HSV amplicon using an ICP27-deleted, oversized HSV-1 DNA in a bacterial artificial chromosome (BAC).</a:t>
            </a:r>
            <a:endParaRPr lang="en-US" dirty="0">
              <a:latin typeface="+mj-lt"/>
            </a:endParaRPr>
          </a:p>
        </p:txBody>
      </p:sp>
      <p:pic>
        <p:nvPicPr>
          <p:cNvPr id="12292" name="Picture 4" descr="Cells 10 01541 g001">
            <a:extLst>
              <a:ext uri="{FF2B5EF4-FFF2-40B4-BE49-F238E27FC236}">
                <a16:creationId xmlns:a16="http://schemas.microsoft.com/office/drawing/2014/main" id="{F98CC82A-BFBD-4C20-B3DE-B1E03C0AD0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6775" y="1092013"/>
            <a:ext cx="7138988" cy="4871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114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6"/>
            <a:ext cx="10515600" cy="710640"/>
          </a:xfrm>
        </p:spPr>
        <p:txBody>
          <a:bodyPr>
            <a:normAutofit/>
          </a:bodyPr>
          <a:lstStyle/>
          <a:p>
            <a:pPr algn="ctr"/>
            <a:r>
              <a:rPr lang="en-US" b="0" dirty="0">
                <a:solidFill>
                  <a:srgbClr val="000000"/>
                </a:solidFill>
                <a:effectLst/>
                <a:latin typeface="+mn-lt"/>
              </a:rPr>
              <a:t>Retrovirus and Lentivirus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fontScale="92500" lnSpcReduction="10000"/>
          </a:bodyPr>
          <a:lstStyle/>
          <a:p>
            <a:r>
              <a:rPr lang="en-US" dirty="0">
                <a:solidFill>
                  <a:srgbClr val="222222"/>
                </a:solidFill>
                <a:latin typeface="+mj-lt"/>
              </a:rPr>
              <a:t>The enveloped single-stranded RNA (</a:t>
            </a:r>
            <a:r>
              <a:rPr lang="en-US" dirty="0" err="1">
                <a:solidFill>
                  <a:srgbClr val="222222"/>
                </a:solidFill>
                <a:latin typeface="+mj-lt"/>
              </a:rPr>
              <a:t>ssRNA</a:t>
            </a:r>
            <a:r>
              <a:rPr lang="en-US" dirty="0">
                <a:solidFill>
                  <a:srgbClr val="222222"/>
                </a:solidFill>
                <a:latin typeface="+mj-lt"/>
              </a:rPr>
              <a:t>) retroviruses (RVs) possess a packaging capacity of 8 kb of foreign sequences. </a:t>
            </a:r>
          </a:p>
          <a:p>
            <a:r>
              <a:rPr lang="en-US" dirty="0">
                <a:solidFill>
                  <a:srgbClr val="222222"/>
                </a:solidFill>
                <a:latin typeface="+mj-lt"/>
              </a:rPr>
              <a:t>The special feature of RVs comprises their reverse transcriptase activity, which allows the production of dsDNA copies of the RNA genome for integration into the host genome.</a:t>
            </a:r>
          </a:p>
          <a:p>
            <a:r>
              <a:rPr lang="en-US" dirty="0">
                <a:solidFill>
                  <a:srgbClr val="222222"/>
                </a:solidFill>
                <a:latin typeface="+mj-lt"/>
              </a:rPr>
              <a:t>The chromosomal integration is advantageous for long-term transgene expression, although random integration has been of concern, even resulting in leukemia development in treated SCID-X1 patients. </a:t>
            </a:r>
          </a:p>
          <a:p>
            <a:r>
              <a:rPr lang="en-US" dirty="0">
                <a:solidFill>
                  <a:srgbClr val="222222"/>
                </a:solidFill>
                <a:latin typeface="+mj-lt"/>
              </a:rPr>
              <a:t>For this reason, self-inactivating </a:t>
            </a:r>
            <a:r>
              <a:rPr lang="en-US" dirty="0" err="1">
                <a:solidFill>
                  <a:srgbClr val="222222"/>
                </a:solidFill>
                <a:latin typeface="+mj-lt"/>
              </a:rPr>
              <a:t>γRV</a:t>
            </a:r>
            <a:r>
              <a:rPr lang="en-US" dirty="0">
                <a:solidFill>
                  <a:srgbClr val="222222"/>
                </a:solidFill>
                <a:latin typeface="+mj-lt"/>
              </a:rPr>
              <a:t> (SIN-</a:t>
            </a:r>
            <a:r>
              <a:rPr lang="en-US" dirty="0" err="1">
                <a:solidFill>
                  <a:srgbClr val="222222"/>
                </a:solidFill>
                <a:latin typeface="+mj-lt"/>
              </a:rPr>
              <a:t>γRV</a:t>
            </a:r>
            <a:r>
              <a:rPr lang="en-US" dirty="0">
                <a:solidFill>
                  <a:srgbClr val="222222"/>
                </a:solidFill>
                <a:latin typeface="+mj-lt"/>
              </a:rPr>
              <a:t>) vectors have been engineered, which have proven safe with no cases of adverse integration or leukemia observed in clinical trials. One serious limitation of gene therapy applications for RV vectors is their capability to only transduce dividing cells and not non-dividing cells.</a:t>
            </a:r>
            <a:endParaRPr lang="en-US" dirty="0">
              <a:latin typeface="+mj-lt"/>
            </a:endParaRPr>
          </a:p>
        </p:txBody>
      </p:sp>
    </p:spTree>
    <p:extLst>
      <p:ext uri="{BB962C8B-B14F-4D97-AF65-F5344CB8AC3E}">
        <p14:creationId xmlns:p14="http://schemas.microsoft.com/office/powerpoint/2010/main" val="3246189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6"/>
            <a:ext cx="10515600" cy="710640"/>
          </a:xfrm>
        </p:spPr>
        <p:txBody>
          <a:bodyPr>
            <a:normAutofit/>
          </a:bodyPr>
          <a:lstStyle/>
          <a:p>
            <a:pPr algn="ctr"/>
            <a:r>
              <a:rPr lang="en-US" b="0" dirty="0">
                <a:solidFill>
                  <a:srgbClr val="000000"/>
                </a:solidFill>
                <a:effectLst/>
                <a:latin typeface="+mn-lt"/>
              </a:rPr>
              <a:t>Retrovirus and Lentivirus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solidFill>
                  <a:srgbClr val="222222"/>
                </a:solidFill>
                <a:latin typeface="+mj-lt"/>
              </a:rPr>
              <a:t>Lentivirus (LV) vectors, which also belong to the family of retroviruses, can transduce both dividing and non-dividing mammalian cells.</a:t>
            </a:r>
          </a:p>
          <a:p>
            <a:r>
              <a:rPr lang="en-US" dirty="0">
                <a:solidFill>
                  <a:srgbClr val="222222"/>
                </a:solidFill>
                <a:latin typeface="+mj-lt"/>
              </a:rPr>
              <a:t>LV vectors share the same features with RVs of an </a:t>
            </a:r>
            <a:r>
              <a:rPr lang="en-US" dirty="0" err="1">
                <a:solidFill>
                  <a:srgbClr val="222222"/>
                </a:solidFill>
                <a:latin typeface="+mj-lt"/>
              </a:rPr>
              <a:t>ssRNA</a:t>
            </a:r>
            <a:r>
              <a:rPr lang="en-US" dirty="0">
                <a:solidFill>
                  <a:srgbClr val="222222"/>
                </a:solidFill>
                <a:latin typeface="+mj-lt"/>
              </a:rPr>
              <a:t> genome and a capacity of carrying 8 kb of foreign genetic material.</a:t>
            </a:r>
          </a:p>
          <a:p>
            <a:r>
              <a:rPr lang="en-US" dirty="0">
                <a:solidFill>
                  <a:srgbClr val="222222"/>
                </a:solidFill>
                <a:latin typeface="+mj-lt"/>
              </a:rPr>
              <a:t>Importantly, LV vectors show low cell cytotoxicity and due to their ”semi-random” chromosomal integration provide improved biosafety for clinical applications, although some adverse events and insertional oncogenesis have been reported. </a:t>
            </a:r>
          </a:p>
          <a:p>
            <a:r>
              <a:rPr lang="en-US" dirty="0">
                <a:solidFill>
                  <a:srgbClr val="222222"/>
                </a:solidFill>
                <a:latin typeface="+mj-lt"/>
              </a:rPr>
              <a:t>The use of lentiviral vectors is critical for developing CAR-T cells to treat refractory hematologic malignancies. </a:t>
            </a:r>
          </a:p>
        </p:txBody>
      </p:sp>
    </p:spTree>
    <p:extLst>
      <p:ext uri="{BB962C8B-B14F-4D97-AF65-F5344CB8AC3E}">
        <p14:creationId xmlns:p14="http://schemas.microsoft.com/office/powerpoint/2010/main" val="19802783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fontScale="90000"/>
          </a:bodyPr>
          <a:lstStyle/>
          <a:p>
            <a:pPr algn="ctr"/>
            <a:r>
              <a:rPr lang="en-US" b="0" dirty="0">
                <a:solidFill>
                  <a:srgbClr val="000000"/>
                </a:solidFill>
                <a:effectLst/>
                <a:latin typeface="+mn-lt"/>
              </a:rPr>
              <a:t>Flavivirus Vectors</a:t>
            </a:r>
            <a:br>
              <a:rPr lang="en-US" b="0" dirty="0">
                <a:solidFill>
                  <a:srgbClr val="000000"/>
                </a:solidFill>
                <a:effectLst/>
                <a:latin typeface="+mn-lt"/>
              </a:rPr>
            </a:b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b="0" i="0" dirty="0">
                <a:solidFill>
                  <a:srgbClr val="222222"/>
                </a:solidFill>
                <a:effectLst/>
                <a:latin typeface="+mj-lt"/>
              </a:rPr>
              <a:t>Similar to alphaviruses, flaviviruses are enveloped </a:t>
            </a:r>
            <a:r>
              <a:rPr lang="en-US" b="0" i="0" dirty="0" err="1">
                <a:solidFill>
                  <a:srgbClr val="222222"/>
                </a:solidFill>
                <a:effectLst/>
                <a:latin typeface="+mj-lt"/>
              </a:rPr>
              <a:t>ssRNA</a:t>
            </a:r>
            <a:r>
              <a:rPr lang="en-US" b="0" i="0" dirty="0">
                <a:solidFill>
                  <a:srgbClr val="222222"/>
                </a:solidFill>
                <a:effectLst/>
                <a:latin typeface="+mj-lt"/>
              </a:rPr>
              <a:t> viruses of positive polarity and therefore possess the feature of self-replicating RNA, providing high levels of transient transgene expression and the flexibility of using recombinant viral particles, RNA replicons and DNA replicons. </a:t>
            </a:r>
          </a:p>
          <a:p>
            <a:r>
              <a:rPr lang="en-US" b="0" i="0" dirty="0">
                <a:solidFill>
                  <a:srgbClr val="222222"/>
                </a:solidFill>
                <a:effectLst/>
                <a:latin typeface="+mj-lt"/>
              </a:rPr>
              <a:t>The packaging capacity of flaviviruses is approximately 6 kb. </a:t>
            </a:r>
          </a:p>
          <a:p>
            <a:r>
              <a:rPr lang="en-US" b="0" i="0" dirty="0">
                <a:solidFill>
                  <a:srgbClr val="222222"/>
                </a:solidFill>
                <a:effectLst/>
                <a:latin typeface="+mj-lt"/>
              </a:rPr>
              <a:t>West Nile virus (WNV), Dengue virus (DENV), tick-borne encephalitis virus (TBEV), yellow fever virus (YFV), and Zika virus (ZIKV) have been subjected to the engineering of expression systems. </a:t>
            </a:r>
            <a:endParaRPr lang="en-US" dirty="0">
              <a:latin typeface="+mj-lt"/>
            </a:endParaRPr>
          </a:p>
        </p:txBody>
      </p:sp>
    </p:spTree>
    <p:extLst>
      <p:ext uri="{BB962C8B-B14F-4D97-AF65-F5344CB8AC3E}">
        <p14:creationId xmlns:p14="http://schemas.microsoft.com/office/powerpoint/2010/main" val="35423132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Measles 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solidFill>
                  <a:srgbClr val="222222"/>
                </a:solidFill>
                <a:latin typeface="+mj-lt"/>
              </a:rPr>
              <a:t>The enveloped measles viruses (MVs) carry an </a:t>
            </a:r>
            <a:r>
              <a:rPr lang="en-US" dirty="0" err="1">
                <a:solidFill>
                  <a:srgbClr val="222222"/>
                </a:solidFill>
                <a:latin typeface="+mj-lt"/>
              </a:rPr>
              <a:t>ssRNA</a:t>
            </a:r>
            <a:r>
              <a:rPr lang="en-US" dirty="0">
                <a:solidFill>
                  <a:srgbClr val="222222"/>
                </a:solidFill>
                <a:latin typeface="+mj-lt"/>
              </a:rPr>
              <a:t> genome of negative polarity. </a:t>
            </a:r>
          </a:p>
          <a:p>
            <a:r>
              <a:rPr lang="en-US" dirty="0">
                <a:solidFill>
                  <a:srgbClr val="222222"/>
                </a:solidFill>
                <a:latin typeface="+mj-lt"/>
              </a:rPr>
              <a:t>For this reason, the MV RNA first needs to be copied as a positive strand RNA template for self-replication of RNA in the host cytoplasm before being translated. </a:t>
            </a:r>
          </a:p>
          <a:p>
            <a:r>
              <a:rPr lang="en-US" dirty="0">
                <a:solidFill>
                  <a:srgbClr val="222222"/>
                </a:solidFill>
                <a:latin typeface="+mj-lt"/>
              </a:rPr>
              <a:t>Approximately 6 kb of foreign genetic material can be introduced into MV vectors.</a:t>
            </a:r>
          </a:p>
          <a:p>
            <a:r>
              <a:rPr lang="en-US" dirty="0">
                <a:solidFill>
                  <a:srgbClr val="222222"/>
                </a:solidFill>
                <a:latin typeface="+mj-lt"/>
              </a:rPr>
              <a:t>Oncolytic MV strains such as MV Hu-191 and MV Schwartz have also been used for cancer therapy.</a:t>
            </a:r>
            <a:endParaRPr lang="en-US" dirty="0">
              <a:latin typeface="+mj-lt"/>
            </a:endParaRPr>
          </a:p>
        </p:txBody>
      </p:sp>
    </p:spTree>
    <p:extLst>
      <p:ext uri="{BB962C8B-B14F-4D97-AF65-F5344CB8AC3E}">
        <p14:creationId xmlns:p14="http://schemas.microsoft.com/office/powerpoint/2010/main" val="41455819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Rhabdovirus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lnSpcReduction="10000"/>
          </a:bodyPr>
          <a:lstStyle/>
          <a:p>
            <a:r>
              <a:rPr lang="en-US" b="0" i="0" dirty="0">
                <a:solidFill>
                  <a:srgbClr val="222222"/>
                </a:solidFill>
                <a:effectLst/>
                <a:latin typeface="+mj-lt"/>
              </a:rPr>
              <a:t>Also, rhabdoviruses are enveloped </a:t>
            </a:r>
            <a:r>
              <a:rPr lang="en-US" b="0" i="0" dirty="0" err="1">
                <a:solidFill>
                  <a:srgbClr val="222222"/>
                </a:solidFill>
                <a:effectLst/>
                <a:latin typeface="+mj-lt"/>
              </a:rPr>
              <a:t>ssRNA</a:t>
            </a:r>
            <a:r>
              <a:rPr lang="en-US" b="0" i="0" dirty="0">
                <a:solidFill>
                  <a:srgbClr val="222222"/>
                </a:solidFill>
                <a:effectLst/>
                <a:latin typeface="+mj-lt"/>
              </a:rPr>
              <a:t> viruses with a negative-stranded genome. </a:t>
            </a:r>
          </a:p>
          <a:p>
            <a:r>
              <a:rPr lang="en-US" b="0" i="0" dirty="0">
                <a:solidFill>
                  <a:srgbClr val="222222"/>
                </a:solidFill>
                <a:effectLst/>
                <a:latin typeface="+mj-lt"/>
              </a:rPr>
              <a:t>Reverse genetics methods have been applied for the generation of rhabdovirus expression systems. </a:t>
            </a:r>
          </a:p>
          <a:p>
            <a:r>
              <a:rPr lang="en-US" b="0" i="0" dirty="0">
                <a:solidFill>
                  <a:srgbClr val="222222"/>
                </a:solidFill>
                <a:effectLst/>
                <a:latin typeface="+mj-lt"/>
              </a:rPr>
              <a:t>Generally, 6 kb of foreign sequences can be accommodated in rhabdovirus vectors. </a:t>
            </a:r>
          </a:p>
          <a:p>
            <a:r>
              <a:rPr lang="en-US" b="0" i="0" dirty="0">
                <a:solidFill>
                  <a:srgbClr val="222222"/>
                </a:solidFill>
                <a:effectLst/>
                <a:latin typeface="+mj-lt"/>
              </a:rPr>
              <a:t>Expression systems have been engineered for rabies virus (RABV), vesicular stomatitis virus (VSV), and </a:t>
            </a:r>
            <a:r>
              <a:rPr lang="en-US" b="0" i="0" dirty="0" err="1">
                <a:solidFill>
                  <a:srgbClr val="222222"/>
                </a:solidFill>
                <a:effectLst/>
                <a:latin typeface="+mj-lt"/>
              </a:rPr>
              <a:t>Maraba</a:t>
            </a:r>
            <a:r>
              <a:rPr lang="en-US" b="0" i="0" dirty="0">
                <a:solidFill>
                  <a:srgbClr val="222222"/>
                </a:solidFill>
                <a:effectLst/>
                <a:latin typeface="+mj-lt"/>
              </a:rPr>
              <a:t> virus. The majority of the oncolytic rhabdovirus vectors are based on VSV and </a:t>
            </a:r>
            <a:r>
              <a:rPr lang="en-US" b="0" i="0" dirty="0" err="1">
                <a:solidFill>
                  <a:srgbClr val="222222"/>
                </a:solidFill>
                <a:effectLst/>
                <a:latin typeface="+mj-lt"/>
              </a:rPr>
              <a:t>Maraba</a:t>
            </a:r>
            <a:r>
              <a:rPr lang="en-US" b="0" i="0" dirty="0">
                <a:solidFill>
                  <a:srgbClr val="222222"/>
                </a:solidFill>
                <a:effectLst/>
                <a:latin typeface="+mj-lt"/>
              </a:rPr>
              <a:t> virus. </a:t>
            </a:r>
          </a:p>
          <a:p>
            <a:r>
              <a:rPr lang="en-US" b="0" i="0" dirty="0">
                <a:solidFill>
                  <a:srgbClr val="222222"/>
                </a:solidFill>
                <a:effectLst/>
                <a:latin typeface="+mj-lt"/>
              </a:rPr>
              <a:t>Moreover, vaccinia-free packaging cell lines have been established for VSV</a:t>
            </a:r>
            <a:endParaRPr lang="en-US" dirty="0">
              <a:latin typeface="+mj-lt"/>
            </a:endParaRPr>
          </a:p>
        </p:txBody>
      </p:sp>
    </p:spTree>
    <p:extLst>
      <p:ext uri="{BB962C8B-B14F-4D97-AF65-F5344CB8AC3E}">
        <p14:creationId xmlns:p14="http://schemas.microsoft.com/office/powerpoint/2010/main" val="2049439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fontScale="90000"/>
          </a:bodyPr>
          <a:lstStyle/>
          <a:p>
            <a:pPr algn="ctr"/>
            <a:r>
              <a:rPr lang="en-US" b="0" dirty="0">
                <a:solidFill>
                  <a:srgbClr val="000000"/>
                </a:solidFill>
                <a:effectLst/>
                <a:latin typeface="+mn-lt"/>
              </a:rPr>
              <a:t>Newcastle Disease Virus Vectors</a:t>
            </a:r>
            <a:br>
              <a:rPr lang="en-US" b="0" dirty="0">
                <a:solidFill>
                  <a:srgbClr val="000000"/>
                </a:solidFill>
                <a:effectLst/>
                <a:latin typeface="+mn-lt"/>
              </a:rPr>
            </a:b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b="0" i="0" dirty="0">
                <a:solidFill>
                  <a:srgbClr val="222222"/>
                </a:solidFill>
                <a:effectLst/>
                <a:latin typeface="+mj-lt"/>
              </a:rPr>
              <a:t>The enveloped negative-stranded </a:t>
            </a:r>
            <a:r>
              <a:rPr lang="en-US" b="0" i="0" dirty="0" err="1">
                <a:solidFill>
                  <a:srgbClr val="222222"/>
                </a:solidFill>
                <a:effectLst/>
                <a:latin typeface="+mj-lt"/>
              </a:rPr>
              <a:t>ssRNA</a:t>
            </a:r>
            <a:r>
              <a:rPr lang="en-US" b="0" i="0" dirty="0">
                <a:solidFill>
                  <a:srgbClr val="222222"/>
                </a:solidFill>
                <a:effectLst/>
                <a:latin typeface="+mj-lt"/>
              </a:rPr>
              <a:t> Newcastle disease virus (NDV) has a limited packaging capacity of only 4 kb of foreign genetic material. </a:t>
            </a:r>
          </a:p>
          <a:p>
            <a:r>
              <a:rPr lang="en-US" b="0" i="0" dirty="0">
                <a:solidFill>
                  <a:srgbClr val="222222"/>
                </a:solidFill>
                <a:effectLst/>
                <a:latin typeface="+mj-lt"/>
              </a:rPr>
              <a:t>NDV vectors possess oncolytic activity and specifically replicate in tumor cells, resulting in efficient cell killing and tumor eradication. </a:t>
            </a:r>
          </a:p>
          <a:p>
            <a:r>
              <a:rPr lang="en-US" b="0" i="0" dirty="0">
                <a:solidFill>
                  <a:srgbClr val="222222"/>
                </a:solidFill>
                <a:effectLst/>
                <a:latin typeface="+mj-lt"/>
              </a:rPr>
              <a:t>Oncolytic NDV vectors have been used for cancer therapy in both preclinical animal models and clinical trials. </a:t>
            </a:r>
            <a:endParaRPr lang="en-US" dirty="0">
              <a:latin typeface="+mj-lt"/>
            </a:endParaRPr>
          </a:p>
        </p:txBody>
      </p:sp>
    </p:spTree>
    <p:extLst>
      <p:ext uri="{BB962C8B-B14F-4D97-AF65-F5344CB8AC3E}">
        <p14:creationId xmlns:p14="http://schemas.microsoft.com/office/powerpoint/2010/main" val="24907157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Poxvirus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latin typeface="+mj-lt"/>
              </a:rPr>
              <a:t>Poxviruses are large, enveloped dsDNA viruses, which show an outstanding packaging capacity of more than 30 kb of foreign DNA. </a:t>
            </a:r>
          </a:p>
          <a:p>
            <a:r>
              <a:rPr lang="en-US" dirty="0">
                <a:latin typeface="+mj-lt"/>
              </a:rPr>
              <a:t>Among poxviruses, vaccinia virus (VV) vectors have been frequently used for prophylactic and therapeutic applications in the fields of infectious diseases and cancers. </a:t>
            </a:r>
          </a:p>
          <a:p>
            <a:r>
              <a:rPr lang="en-US" dirty="0">
                <a:latin typeface="+mj-lt"/>
              </a:rPr>
              <a:t>Engineering of tumor-selective replication-proficient VV vectors has proven an attractive approach for cancer therapy. </a:t>
            </a:r>
          </a:p>
          <a:p>
            <a:r>
              <a:rPr lang="en-US" dirty="0">
                <a:latin typeface="+mj-lt"/>
              </a:rPr>
              <a:t>In the context of avian poxviruses such as the non-replicating </a:t>
            </a:r>
            <a:r>
              <a:rPr lang="en-US" dirty="0" err="1">
                <a:latin typeface="+mj-lt"/>
              </a:rPr>
              <a:t>avipox</a:t>
            </a:r>
            <a:r>
              <a:rPr lang="en-US" dirty="0">
                <a:latin typeface="+mj-lt"/>
              </a:rPr>
              <a:t> virus, good biosafety standards have been achieved for non-avian species</a:t>
            </a:r>
          </a:p>
        </p:txBody>
      </p:sp>
    </p:spTree>
    <p:extLst>
      <p:ext uri="{BB962C8B-B14F-4D97-AF65-F5344CB8AC3E}">
        <p14:creationId xmlns:p14="http://schemas.microsoft.com/office/powerpoint/2010/main" val="9819665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Gene Therapy</a:t>
            </a: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p:txBody>
          <a:bodyPr>
            <a:normAutofit/>
          </a:bodyPr>
          <a:lstStyle/>
          <a:p>
            <a:pPr marL="0" indent="0" algn="ctr">
              <a:buNone/>
            </a:pPr>
            <a:r>
              <a:rPr lang="en-US" dirty="0">
                <a:latin typeface="+mj-lt"/>
              </a:rPr>
              <a:t>A broader definition considers oligonucleotide- and RNA interference (RNAi)-based gene silencing, immunotherapy, especially cancer immunotherapy, and vaccine development as gene therapy.</a:t>
            </a:r>
          </a:p>
          <a:p>
            <a:pPr marL="0" indent="0" algn="ctr">
              <a:buNone/>
            </a:pPr>
            <a:r>
              <a:rPr lang="en-US" dirty="0">
                <a:latin typeface="+mj-lt"/>
              </a:rPr>
              <a:t> </a:t>
            </a:r>
          </a:p>
          <a:p>
            <a:pPr marL="0" indent="0" algn="ctr">
              <a:buNone/>
            </a:pPr>
            <a:r>
              <a:rPr lang="en-US" dirty="0">
                <a:latin typeface="+mj-lt"/>
              </a:rPr>
              <a:t>More recently, stem cell technologies, chimeric antigen receptor (CAR) T-cell therapy, and Clustered Regularly Interspaced Short Palindromic (CRISPR), have also received gene therapy status.</a:t>
            </a:r>
          </a:p>
        </p:txBody>
      </p:sp>
    </p:spTree>
    <p:extLst>
      <p:ext uri="{BB962C8B-B14F-4D97-AF65-F5344CB8AC3E}">
        <p14:creationId xmlns:p14="http://schemas.microsoft.com/office/powerpoint/2010/main" val="9275668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Picornavirus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latin typeface="+mj-lt"/>
              </a:rPr>
              <a:t>The small non-enveloped picornaviruses contain an </a:t>
            </a:r>
            <a:r>
              <a:rPr lang="en-US" dirty="0" err="1">
                <a:latin typeface="+mj-lt"/>
              </a:rPr>
              <a:t>ssRNA</a:t>
            </a:r>
            <a:r>
              <a:rPr lang="en-US" dirty="0">
                <a:latin typeface="+mj-lt"/>
              </a:rPr>
              <a:t> genome and are capable of introducing up to 6 kb of foreign genetic material despite their small size. </a:t>
            </a:r>
          </a:p>
          <a:p>
            <a:r>
              <a:rPr lang="en-US" dirty="0">
                <a:latin typeface="+mj-lt"/>
              </a:rPr>
              <a:t>Both coxsackievirus A21 (CVA21) and the attenuated coxsackievirus B3 (CVB3) have proven useful for gene therapy and vaccine development. </a:t>
            </a:r>
          </a:p>
          <a:p>
            <a:r>
              <a:rPr lang="en-US" dirty="0">
                <a:latin typeface="+mj-lt"/>
              </a:rPr>
              <a:t>Expression systems have also been engineered for the PV-1 poliovirus</a:t>
            </a:r>
          </a:p>
        </p:txBody>
      </p:sp>
    </p:spTree>
    <p:extLst>
      <p:ext uri="{BB962C8B-B14F-4D97-AF65-F5344CB8AC3E}">
        <p14:creationId xmlns:p14="http://schemas.microsoft.com/office/powerpoint/2010/main" val="8445222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Reovirus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fontScale="92500" lnSpcReduction="10000"/>
          </a:bodyPr>
          <a:lstStyle/>
          <a:p>
            <a:r>
              <a:rPr lang="en-US" dirty="0">
                <a:latin typeface="+mj-lt"/>
              </a:rPr>
              <a:t>The enveloped dsRNA reoviruses possess oncolytic activity, showing killing of different types of cancer cells. </a:t>
            </a:r>
          </a:p>
          <a:p>
            <a:r>
              <a:rPr lang="en-US" dirty="0">
                <a:latin typeface="+mj-lt"/>
              </a:rPr>
              <a:t>Reoviruses replicate preferentially in tumor cells with activated genes of the Ras family or Ras-signaling pathway, which can be found in 60–80% of human malignancies.</a:t>
            </a:r>
          </a:p>
          <a:p>
            <a:r>
              <a:rPr lang="en-US" dirty="0">
                <a:latin typeface="+mj-lt"/>
              </a:rPr>
              <a:t>Reovirus vectors have been demonstrated to invoke immune stimulation for reversing tumor-induced immunosuppression and promotion of anti-tumor immune responses. </a:t>
            </a:r>
          </a:p>
          <a:p>
            <a:r>
              <a:rPr lang="en-US" dirty="0">
                <a:latin typeface="+mj-lt"/>
              </a:rPr>
              <a:t>Reoviruses have also been combined with radiotherapy, chemotherapy, immunotherapy, and surgery for cancer treatment. </a:t>
            </a:r>
          </a:p>
          <a:p>
            <a:r>
              <a:rPr lang="en-US" dirty="0">
                <a:latin typeface="+mj-lt"/>
              </a:rPr>
              <a:t>Moreover, reovirus serotype 3 (</a:t>
            </a:r>
            <a:r>
              <a:rPr lang="en-US" dirty="0" err="1">
                <a:latin typeface="+mj-lt"/>
              </a:rPr>
              <a:t>Reolysin</a:t>
            </a:r>
            <a:r>
              <a:rPr lang="en-US" dirty="0">
                <a:latin typeface="+mj-lt"/>
              </a:rPr>
              <a:t>®) induces endoplasmic reticular stress-mediated apoptosis in in vivo models of pancreatic cancer.</a:t>
            </a:r>
          </a:p>
        </p:txBody>
      </p:sp>
    </p:spTree>
    <p:extLst>
      <p:ext uri="{BB962C8B-B14F-4D97-AF65-F5344CB8AC3E}">
        <p14:creationId xmlns:p14="http://schemas.microsoft.com/office/powerpoint/2010/main" val="4816943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b="0" dirty="0">
                <a:solidFill>
                  <a:srgbClr val="000000"/>
                </a:solidFill>
                <a:effectLst/>
                <a:latin typeface="+mn-lt"/>
              </a:rPr>
              <a:t>Polyoma Virus Vectors</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latin typeface="+mj-lt"/>
              </a:rPr>
              <a:t>The small non-enveloped dsDNA viruses that possess a genome of only 5 kb, but, the simian virus 40 (SV40) can package 17.7 kb of foreign DNA. </a:t>
            </a:r>
          </a:p>
          <a:p>
            <a:r>
              <a:rPr lang="en-US" dirty="0">
                <a:latin typeface="+mj-lt"/>
              </a:rPr>
              <a:t>Packaging of virus-like particles (VLPs) containing no SV40 wildtype sequences can be carried out </a:t>
            </a:r>
            <a:r>
              <a:rPr lang="en-US" i="1" dirty="0">
                <a:latin typeface="+mj-lt"/>
              </a:rPr>
              <a:t>in vitro</a:t>
            </a:r>
            <a:r>
              <a:rPr lang="en-US" dirty="0">
                <a:latin typeface="+mj-lt"/>
              </a:rPr>
              <a:t>. </a:t>
            </a:r>
          </a:p>
          <a:p>
            <a:r>
              <a:rPr lang="en-US" dirty="0">
                <a:latin typeface="+mj-lt"/>
              </a:rPr>
              <a:t>Additionally, Vero cell-based packaging systems have been engineered for SV40.</a:t>
            </a:r>
          </a:p>
          <a:p>
            <a:r>
              <a:rPr lang="en-US" dirty="0">
                <a:latin typeface="+mj-lt"/>
              </a:rPr>
              <a:t>SV40 vectors have demonstrated successful delivery of anti-viral agents, DNA vaccines, suicide, chemoprotective, and anti-angiogenic genes for successful inhibition of tumor cell progression</a:t>
            </a:r>
          </a:p>
        </p:txBody>
      </p:sp>
    </p:spTree>
    <p:extLst>
      <p:ext uri="{BB962C8B-B14F-4D97-AF65-F5344CB8AC3E}">
        <p14:creationId xmlns:p14="http://schemas.microsoft.com/office/powerpoint/2010/main" val="7503263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F00DC5-BB96-40FB-8091-4F605D08A812}"/>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506DF2F1-DC10-4A8F-BFB0-975A8DD109D2}"/>
              </a:ext>
            </a:extLst>
          </p:cNvPr>
          <p:cNvSpPr>
            <a:spLocks noGrp="1"/>
          </p:cNvSpPr>
          <p:nvPr>
            <p:ph idx="1"/>
          </p:nvPr>
        </p:nvSpPr>
        <p:spPr/>
        <p:txBody>
          <a:bodyPr/>
          <a:lstStyle/>
          <a:p>
            <a:pPr marL="0" indent="0">
              <a:buNone/>
            </a:pPr>
            <a:r>
              <a:rPr lang="en-US" dirty="0">
                <a:solidFill>
                  <a:srgbClr val="222222"/>
                </a:solidFill>
                <a:latin typeface="+mj-lt"/>
              </a:rPr>
              <a:t>V</a:t>
            </a:r>
            <a:r>
              <a:rPr lang="en-US" b="0" i="0" dirty="0">
                <a:solidFill>
                  <a:srgbClr val="222222"/>
                </a:solidFill>
                <a:effectLst/>
                <a:latin typeface="+mj-lt"/>
              </a:rPr>
              <a:t>iral vectors have been successfully applied for a broad spectrum of disease indications. </a:t>
            </a:r>
          </a:p>
          <a:p>
            <a:pPr marL="0" indent="0">
              <a:buNone/>
            </a:pPr>
            <a:r>
              <a:rPr lang="en-US" b="0" i="0" dirty="0">
                <a:solidFill>
                  <a:srgbClr val="222222"/>
                </a:solidFill>
                <a:effectLst/>
                <a:latin typeface="+mj-lt"/>
              </a:rPr>
              <a:t>Encouraging results have been obtained in preclinical studies in animal models, and also in clinical trials in patient groups with long-lasting cure, confirmed especially in </a:t>
            </a:r>
            <a:r>
              <a:rPr lang="en-US" b="1" i="0" dirty="0">
                <a:solidFill>
                  <a:srgbClr val="222222"/>
                </a:solidFill>
                <a:effectLst/>
                <a:latin typeface="+mj-lt"/>
              </a:rPr>
              <a:t>SCID-X1</a:t>
            </a:r>
            <a:r>
              <a:rPr lang="en-US" b="0" i="0" dirty="0">
                <a:solidFill>
                  <a:srgbClr val="222222"/>
                </a:solidFill>
                <a:effectLst/>
                <a:latin typeface="+mj-lt"/>
              </a:rPr>
              <a:t> patients.</a:t>
            </a:r>
            <a:endParaRPr lang="en-US" dirty="0">
              <a:latin typeface="+mj-lt"/>
            </a:endParaRPr>
          </a:p>
        </p:txBody>
      </p:sp>
    </p:spTree>
    <p:extLst>
      <p:ext uri="{BB962C8B-B14F-4D97-AF65-F5344CB8AC3E}">
        <p14:creationId xmlns:p14="http://schemas.microsoft.com/office/powerpoint/2010/main" val="294885087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latin typeface="+mj-lt"/>
              </a:rPr>
              <a:t>Viral Vector-based Gene Therapy of Cancer</a:t>
            </a:r>
            <a:endParaRPr lang="en-US" dirty="0">
              <a:latin typeface="+mn-lt"/>
            </a:endParaRP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pPr marL="0" indent="0">
              <a:buNone/>
            </a:pPr>
            <a:endParaRPr lang="en-US" dirty="0">
              <a:latin typeface="+mj-lt"/>
            </a:endParaRPr>
          </a:p>
          <a:p>
            <a:pPr marL="0" indent="0">
              <a:buNone/>
            </a:pPr>
            <a:r>
              <a:rPr lang="en-US" dirty="0">
                <a:latin typeface="+mj-lt"/>
              </a:rPr>
              <a:t>Different types of cancers have been frequently targeted by viral vector-based gene therapy and immunotherapy, and the potentially straightforward tumor killing with no need for long-term transgene expression. </a:t>
            </a:r>
          </a:p>
          <a:p>
            <a:pPr marL="0" indent="0">
              <a:buNone/>
            </a:pPr>
            <a:r>
              <a:rPr lang="en-US" dirty="0">
                <a:latin typeface="+mj-lt"/>
              </a:rPr>
              <a:t>In addition to </a:t>
            </a:r>
            <a:r>
              <a:rPr lang="en-US" dirty="0" err="1">
                <a:latin typeface="+mj-lt"/>
              </a:rPr>
              <a:t>intratumoral</a:t>
            </a:r>
            <a:r>
              <a:rPr lang="en-US" dirty="0">
                <a:latin typeface="+mj-lt"/>
              </a:rPr>
              <a:t> administration, tumor targeting by specifically designed vectors, utilization of tumor-specific promoters, and application of oncolytic viruses have been tested.</a:t>
            </a:r>
          </a:p>
        </p:txBody>
      </p:sp>
    </p:spTree>
    <p:extLst>
      <p:ext uri="{BB962C8B-B14F-4D97-AF65-F5344CB8AC3E}">
        <p14:creationId xmlns:p14="http://schemas.microsoft.com/office/powerpoint/2010/main" val="17487295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latin typeface="+mn-lt"/>
              </a:rPr>
              <a:t>Viral Vectors for Breast Cancer</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2006600"/>
            <a:ext cx="10515600" cy="4170363"/>
          </a:xfrm>
        </p:spPr>
        <p:txBody>
          <a:bodyPr>
            <a:normAutofit/>
          </a:bodyPr>
          <a:lstStyle/>
          <a:p>
            <a:r>
              <a:rPr lang="en-US" dirty="0">
                <a:latin typeface="+mj-lt"/>
              </a:rPr>
              <a:t>In one example of a clinical study, the PANVAC vaccine based on VV and fowl pox was subjected to a phase I trial in heavily pre-treated breast cancer patients. Stable disease (SD) was observed in four patients and one patient showed a complete response.</a:t>
            </a:r>
          </a:p>
        </p:txBody>
      </p:sp>
    </p:spTree>
    <p:extLst>
      <p:ext uri="{BB962C8B-B14F-4D97-AF65-F5344CB8AC3E}">
        <p14:creationId xmlns:p14="http://schemas.microsoft.com/office/powerpoint/2010/main" val="32825374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latin typeface="+mn-lt"/>
              </a:rPr>
              <a:t>Viral Vectors for Brain Tumor</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0" y="1803400"/>
            <a:ext cx="3845194" cy="4826000"/>
          </a:xfrm>
        </p:spPr>
        <p:txBody>
          <a:bodyPr>
            <a:normAutofit fontScale="85000" lnSpcReduction="20000"/>
          </a:bodyPr>
          <a:lstStyle/>
          <a:p>
            <a:r>
              <a:rPr lang="en-US" dirty="0">
                <a:latin typeface="+mj-lt"/>
              </a:rPr>
              <a:t>MV particles expressing the carcinoembryonic antigen (CEA) have been subjected to a phase I trial in patients with recurrent glioblastoma multiforme. </a:t>
            </a:r>
          </a:p>
          <a:p>
            <a:r>
              <a:rPr lang="en-US" dirty="0">
                <a:latin typeface="+mj-lt"/>
              </a:rPr>
              <a:t>In a phase I trial, patients with recurrent or progressive high-grade glioma (HGG) who received the RRV </a:t>
            </a:r>
            <a:r>
              <a:rPr lang="en-US" dirty="0" err="1">
                <a:latin typeface="+mj-lt"/>
              </a:rPr>
              <a:t>Toca</a:t>
            </a:r>
            <a:r>
              <a:rPr lang="en-US" dirty="0">
                <a:latin typeface="+mj-lt"/>
              </a:rPr>
              <a:t> 511 vector showed a statistically relevant extended survival of 13.6 months. In contrast, the overall survival was not prolonged in phase II/III trials in HGG patients </a:t>
            </a:r>
          </a:p>
        </p:txBody>
      </p:sp>
      <p:pic>
        <p:nvPicPr>
          <p:cNvPr id="14338" name="Picture 2" descr="Figure 1.  Toca 511 design and mechanism of action: (a) Toca 511 is a retroviral replicating vector (RRV) based on an amphotropic mouse gamma-retrovirus which also encodes an optimized yeast cytosine deaminase (CD) and preferentially infects tumors (LTR: long terminal repeat sequences, gag/pol/env: retroviral structural genes, IRES-CD: transgene expression cassette consisting of internal ribosome entry site linked to CD gene). (b) Upon 5-FC administration, optimized CD metabolizes the antifungal prodrug Toca FC (a proprietary formulation of 5-FC) to the active anticancer drug 5-FU directly within infected cancer cells. (c) Illustration of mechanism of action of Toca 511 and Toca FC causing antitumor immune activation via the tumor microenvironment: (1) Gamma-retrovirus Toca 511 selectively infects tumor, persists, and further spreads through tumor while delivering the CD gene; (2) Toca FC prodrug locally converts to 5-FU chemotherapeutic drug within the tumor, killing cancer cells and resulting in activation of antigen-presenting cells and T cell priming; (3) ‘Bystander effect’ of locally generated intratumoral 5-FU also eliminates adjacent immunosuppressive myeloid cells (myeloid-derived suppressor cells (MDSCs) and tumor-associated macrophages (TAMs)), thereby activating antitumor immunity">
            <a:extLst>
              <a:ext uri="{FF2B5EF4-FFF2-40B4-BE49-F238E27FC236}">
                <a16:creationId xmlns:a16="http://schemas.microsoft.com/office/drawing/2014/main" id="{F755E5F1-1BE6-4F01-9D1D-9FD3ED33EE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5194" y="1326776"/>
            <a:ext cx="8194406" cy="5531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3295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t>Colorectal Cancer</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457200" y="1425388"/>
            <a:ext cx="6311900" cy="4751575"/>
          </a:xfrm>
        </p:spPr>
        <p:txBody>
          <a:bodyPr>
            <a:normAutofit fontScale="92500"/>
          </a:bodyPr>
          <a:lstStyle/>
          <a:p>
            <a:r>
              <a:rPr lang="en-US" dirty="0">
                <a:latin typeface="+mj-lt"/>
              </a:rPr>
              <a:t>VEE-CEA particles were administered to stage III and IV colorectal cancer patients in a phase I trial. </a:t>
            </a:r>
          </a:p>
          <a:p>
            <a:r>
              <a:rPr lang="en-US" dirty="0">
                <a:latin typeface="+mj-lt"/>
              </a:rPr>
              <a:t>It was found that antigen-specific immune responses were detected in both stage III and IV patients, and the overall survival was extended. </a:t>
            </a:r>
          </a:p>
          <a:p>
            <a:r>
              <a:rPr lang="en-US" dirty="0">
                <a:latin typeface="+mj-lt"/>
              </a:rPr>
              <a:t>In another phase I trial, patients with advanced colorectal cancer were subjected to oncolytic </a:t>
            </a:r>
            <a:r>
              <a:rPr lang="en-US" dirty="0" err="1">
                <a:latin typeface="+mj-lt"/>
              </a:rPr>
              <a:t>vvDD</a:t>
            </a:r>
            <a:r>
              <a:rPr lang="en-US" dirty="0">
                <a:latin typeface="+mj-lt"/>
              </a:rPr>
              <a:t> poxvirus particles, which elicited potent Th1-biased immune responses against </a:t>
            </a:r>
            <a:r>
              <a:rPr lang="en-US" dirty="0" err="1">
                <a:latin typeface="+mj-lt"/>
              </a:rPr>
              <a:t>vvDD</a:t>
            </a:r>
            <a:r>
              <a:rPr lang="en-US" dirty="0">
                <a:latin typeface="+mj-lt"/>
              </a:rPr>
              <a:t> and tumors</a:t>
            </a:r>
          </a:p>
        </p:txBody>
      </p:sp>
      <p:pic>
        <p:nvPicPr>
          <p:cNvPr id="7174" name="Picture 6" descr="Biomedicines | Free Full-Text | Recombinant Poxvirus and the Tumor  Microenvironment: Oncolysis, Immune Regulation and Immunization">
            <a:extLst>
              <a:ext uri="{FF2B5EF4-FFF2-40B4-BE49-F238E27FC236}">
                <a16:creationId xmlns:a16="http://schemas.microsoft.com/office/drawing/2014/main" id="{3B487D63-BAAE-4B7B-AADD-A7CA179095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7050" y="1557338"/>
            <a:ext cx="5238750" cy="4619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0515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latin typeface="+mn-lt"/>
              </a:rPr>
              <a:t>Melanoma</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259976" y="1425388"/>
            <a:ext cx="7727577" cy="4751575"/>
          </a:xfrm>
        </p:spPr>
        <p:txBody>
          <a:bodyPr>
            <a:normAutofit fontScale="92500" lnSpcReduction="20000"/>
          </a:bodyPr>
          <a:lstStyle/>
          <a:p>
            <a:r>
              <a:rPr lang="en-US" dirty="0">
                <a:latin typeface="+mj-lt"/>
              </a:rPr>
              <a:t>In a phase III study, HSV-HF10 was combined with the checkpoint inhibitor anti-CTLA-4 antibody, demonstrating a good safety profile and antitumor activity in patients with non-</a:t>
            </a:r>
            <a:r>
              <a:rPr lang="en-US" dirty="0" err="1">
                <a:latin typeface="+mj-lt"/>
              </a:rPr>
              <a:t>resectable</a:t>
            </a:r>
            <a:r>
              <a:rPr lang="en-US" dirty="0">
                <a:latin typeface="+mj-lt"/>
              </a:rPr>
              <a:t> or metastatic melanoma. </a:t>
            </a:r>
          </a:p>
          <a:p>
            <a:r>
              <a:rPr lang="en-US" dirty="0">
                <a:latin typeface="+mj-lt"/>
              </a:rPr>
              <a:t>HSV vectors, especially the oncolytic </a:t>
            </a:r>
            <a:r>
              <a:rPr lang="en-US" dirty="0" err="1">
                <a:latin typeface="+mj-lt"/>
              </a:rPr>
              <a:t>talimogene</a:t>
            </a:r>
            <a:r>
              <a:rPr lang="en-US" dirty="0">
                <a:latin typeface="+mj-lt"/>
              </a:rPr>
              <a:t> </a:t>
            </a:r>
            <a:r>
              <a:rPr lang="en-US" dirty="0" err="1">
                <a:latin typeface="+mj-lt"/>
              </a:rPr>
              <a:t>laherparevec</a:t>
            </a:r>
            <a:r>
              <a:rPr lang="en-US" dirty="0">
                <a:latin typeface="+mj-lt"/>
              </a:rPr>
              <a:t> (HSV T-VEC) vector expressing GM-CSF, have been assessed in Phase II and III clinical trials, showing a tolerable adverse event profile and promising therapeutic efficacy superior to GM-CSF therapy. However, responses in visceral metastases have been modest. </a:t>
            </a:r>
          </a:p>
          <a:p>
            <a:r>
              <a:rPr lang="en-US" dirty="0">
                <a:latin typeface="+mj-lt"/>
              </a:rPr>
              <a:t>HSV T-VEC has been approved for the treatment of advanced melanoma in the US, Europe, and Australia </a:t>
            </a:r>
          </a:p>
        </p:txBody>
      </p:sp>
      <p:pic>
        <p:nvPicPr>
          <p:cNvPr id="6146" name="Picture 2" descr="Life 13 01666 g001">
            <a:extLst>
              <a:ext uri="{FF2B5EF4-FFF2-40B4-BE49-F238E27FC236}">
                <a16:creationId xmlns:a16="http://schemas.microsoft.com/office/drawing/2014/main" id="{A2841E76-9014-47CC-A30E-7D8146BC9CC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54895" y="0"/>
            <a:ext cx="3859213"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81617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961651"/>
          </a:xfrm>
        </p:spPr>
        <p:txBody>
          <a:bodyPr>
            <a:normAutofit/>
          </a:bodyPr>
          <a:lstStyle/>
          <a:p>
            <a:pPr algn="ctr"/>
            <a:r>
              <a:rPr lang="en-US" dirty="0">
                <a:latin typeface="+mn-lt"/>
              </a:rPr>
              <a:t>Pancreatic Cancer</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838200" y="1425388"/>
            <a:ext cx="10515600" cy="4751575"/>
          </a:xfrm>
        </p:spPr>
        <p:txBody>
          <a:bodyPr>
            <a:normAutofit/>
          </a:bodyPr>
          <a:lstStyle/>
          <a:p>
            <a:r>
              <a:rPr lang="en-US" dirty="0">
                <a:latin typeface="+mj-lt"/>
              </a:rPr>
              <a:t>In a phase I trial, the oncolytic HSV-HF10 was administered intratumorally to patients with non-</a:t>
            </a:r>
            <a:r>
              <a:rPr lang="en-US" dirty="0" err="1">
                <a:latin typeface="+mj-lt"/>
              </a:rPr>
              <a:t>resectable</a:t>
            </a:r>
            <a:r>
              <a:rPr lang="en-US" dirty="0">
                <a:latin typeface="+mj-lt"/>
              </a:rPr>
              <a:t> locally advanced pancreatic cancer, showing partial response (PR) in three patients, SD in four patients, and progressive disease (PD) in nine patients </a:t>
            </a:r>
          </a:p>
        </p:txBody>
      </p:sp>
      <p:pic>
        <p:nvPicPr>
          <p:cNvPr id="5122" name="Picture 2" descr="Frontiers | Genomic Signature of the Natural Oncolytic Herpes Simplex Virus  HF10 and Its Therapeutic Role in Preclinical and Clinical Trials">
            <a:extLst>
              <a:ext uri="{FF2B5EF4-FFF2-40B4-BE49-F238E27FC236}">
                <a16:creationId xmlns:a16="http://schemas.microsoft.com/office/drawing/2014/main" id="{3C9A8F21-E885-4383-92C3-902B8ED386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2592" y="3946992"/>
            <a:ext cx="4040089" cy="2510398"/>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Reshaping the Immune Microenvironment by Oncolytic Herpes Simplex Virus in  Murine Pancreatic Ductal Adenocarcinoma: Molecular Therapy">
            <a:extLst>
              <a:ext uri="{FF2B5EF4-FFF2-40B4-BE49-F238E27FC236}">
                <a16:creationId xmlns:a16="http://schemas.microsoft.com/office/drawing/2014/main" id="{DD9451B6-594E-43D4-9CAA-3F45D5FF3C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8840" y="3046041"/>
            <a:ext cx="3811960" cy="3811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21099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642370"/>
            <a:ext cx="10515600" cy="612028"/>
          </a:xfrm>
        </p:spPr>
        <p:txBody>
          <a:bodyPr>
            <a:normAutofit fontScale="90000"/>
          </a:bodyPr>
          <a:lstStyle/>
          <a:p>
            <a:pPr algn="ctr"/>
            <a:r>
              <a:rPr lang="en-US" sz="4000" dirty="0">
                <a:latin typeface="+mn-lt"/>
              </a:rPr>
              <a:t>Gene Therapy</a:t>
            </a:r>
            <a:br>
              <a:rPr lang="en-US" sz="4000" dirty="0">
                <a:latin typeface="+mn-lt"/>
              </a:rPr>
            </a:br>
            <a:r>
              <a:rPr lang="en-US" sz="2400" b="0" i="0" dirty="0">
                <a:solidFill>
                  <a:srgbClr val="222222"/>
                </a:solidFill>
                <a:effectLst/>
                <a:latin typeface="-apple-system"/>
              </a:rPr>
              <a:t>There are four basic gene therapy approaches: </a:t>
            </a:r>
            <a:br>
              <a:rPr lang="en-US" sz="2400" b="0" i="0" dirty="0">
                <a:solidFill>
                  <a:srgbClr val="222222"/>
                </a:solidFill>
                <a:effectLst/>
                <a:latin typeface="-apple-system"/>
              </a:rPr>
            </a:br>
            <a:endParaRPr lang="en-US" sz="4000" dirty="0">
              <a:latin typeface="+mn-lt"/>
            </a:endParaRP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a:xfrm>
            <a:off x="161366" y="1183340"/>
            <a:ext cx="11869268" cy="5674659"/>
          </a:xfrm>
        </p:spPr>
        <p:txBody>
          <a:bodyPr>
            <a:normAutofit/>
          </a:bodyPr>
          <a:lstStyle/>
          <a:p>
            <a:pPr marL="514350" indent="-514350">
              <a:buFont typeface="+mj-lt"/>
              <a:buAutoNum type="arabicPeriod"/>
            </a:pPr>
            <a:endParaRPr lang="en-US" b="0" i="0" dirty="0">
              <a:solidFill>
                <a:srgbClr val="222222"/>
              </a:solidFill>
              <a:effectLst/>
              <a:latin typeface="-apple-system"/>
            </a:endParaRPr>
          </a:p>
          <a:p>
            <a:pPr marL="514350" indent="-514350">
              <a:buFont typeface="+mj-lt"/>
              <a:buAutoNum type="arabicPeriod"/>
            </a:pPr>
            <a:endParaRPr lang="en-US" dirty="0">
              <a:solidFill>
                <a:srgbClr val="222222"/>
              </a:solidFill>
              <a:latin typeface="-apple-system"/>
            </a:endParaRPr>
          </a:p>
          <a:p>
            <a:pPr marL="514350" indent="-514350">
              <a:buFont typeface="+mj-lt"/>
              <a:buAutoNum type="arabicPeriod"/>
            </a:pPr>
            <a:endParaRPr lang="en-US" b="0" i="0" dirty="0">
              <a:solidFill>
                <a:srgbClr val="222222"/>
              </a:solidFill>
              <a:effectLst/>
              <a:latin typeface="-apple-system"/>
            </a:endParaRPr>
          </a:p>
          <a:p>
            <a:pPr marL="514350" indent="-514350">
              <a:buFont typeface="+mj-lt"/>
              <a:buAutoNum type="arabicPeriod"/>
            </a:pPr>
            <a:endParaRPr lang="en-US" b="0" i="0" dirty="0">
              <a:solidFill>
                <a:srgbClr val="222222"/>
              </a:solidFill>
              <a:effectLst/>
              <a:latin typeface="-apple-system"/>
            </a:endParaRPr>
          </a:p>
        </p:txBody>
      </p:sp>
      <p:pic>
        <p:nvPicPr>
          <p:cNvPr id="56" name="Picture 55">
            <a:extLst>
              <a:ext uri="{FF2B5EF4-FFF2-40B4-BE49-F238E27FC236}">
                <a16:creationId xmlns:a16="http://schemas.microsoft.com/office/drawing/2014/main" id="{CDC8050C-AE64-43F0-BADD-ED261101BF31}"/>
              </a:ext>
            </a:extLst>
          </p:cNvPr>
          <p:cNvPicPr>
            <a:picLocks noChangeAspect="1"/>
          </p:cNvPicPr>
          <p:nvPr/>
        </p:nvPicPr>
        <p:blipFill>
          <a:blip r:embed="rId2"/>
          <a:stretch>
            <a:fillRect/>
          </a:stretch>
        </p:blipFill>
        <p:spPr>
          <a:xfrm>
            <a:off x="1153113" y="2351958"/>
            <a:ext cx="4935908" cy="3488834"/>
          </a:xfrm>
          <a:prstGeom prst="rect">
            <a:avLst/>
          </a:prstGeom>
        </p:spPr>
      </p:pic>
      <p:pic>
        <p:nvPicPr>
          <p:cNvPr id="91" name="Picture 90">
            <a:extLst>
              <a:ext uri="{FF2B5EF4-FFF2-40B4-BE49-F238E27FC236}">
                <a16:creationId xmlns:a16="http://schemas.microsoft.com/office/drawing/2014/main" id="{B6D1A2BA-CCF1-489E-98CE-A2156A1EBA1E}"/>
              </a:ext>
            </a:extLst>
          </p:cNvPr>
          <p:cNvPicPr>
            <a:picLocks noChangeAspect="1"/>
          </p:cNvPicPr>
          <p:nvPr/>
        </p:nvPicPr>
        <p:blipFill>
          <a:blip r:embed="rId3"/>
          <a:stretch>
            <a:fillRect/>
          </a:stretch>
        </p:blipFill>
        <p:spPr>
          <a:xfrm>
            <a:off x="6880210" y="2351958"/>
            <a:ext cx="4544795" cy="3623526"/>
          </a:xfrm>
          <a:prstGeom prst="rect">
            <a:avLst/>
          </a:prstGeom>
        </p:spPr>
      </p:pic>
      <p:sp>
        <p:nvSpPr>
          <p:cNvPr id="93" name="TextBox 92">
            <a:extLst>
              <a:ext uri="{FF2B5EF4-FFF2-40B4-BE49-F238E27FC236}">
                <a16:creationId xmlns:a16="http://schemas.microsoft.com/office/drawing/2014/main" id="{3004798B-C124-4460-A33A-2AF8DBFD72C0}"/>
              </a:ext>
            </a:extLst>
          </p:cNvPr>
          <p:cNvSpPr txBox="1"/>
          <p:nvPr/>
        </p:nvSpPr>
        <p:spPr>
          <a:xfrm>
            <a:off x="690282" y="1397624"/>
            <a:ext cx="6096000" cy="646331"/>
          </a:xfrm>
          <a:prstGeom prst="rect">
            <a:avLst/>
          </a:prstGeom>
          <a:noFill/>
        </p:spPr>
        <p:txBody>
          <a:bodyPr wrap="square">
            <a:spAutoFit/>
          </a:bodyPr>
          <a:lstStyle/>
          <a:p>
            <a:pPr marL="514350" indent="-514350">
              <a:buFont typeface="+mj-lt"/>
              <a:buAutoNum type="arabicPeriod"/>
            </a:pPr>
            <a:r>
              <a:rPr lang="en-US" b="1" i="0" dirty="0">
                <a:solidFill>
                  <a:srgbClr val="222222"/>
                </a:solidFill>
                <a:effectLst/>
                <a:latin typeface="-apple-system"/>
              </a:rPr>
              <a:t>gene replacement</a:t>
            </a:r>
            <a:r>
              <a:rPr lang="en-US" b="0" i="0" dirty="0">
                <a:solidFill>
                  <a:srgbClr val="222222"/>
                </a:solidFill>
                <a:effectLst/>
                <a:latin typeface="-apple-system"/>
              </a:rPr>
              <a:t>, the delivery of a functional gene to replace a non-working gene</a:t>
            </a:r>
          </a:p>
        </p:txBody>
      </p:sp>
      <p:sp>
        <p:nvSpPr>
          <p:cNvPr id="95" name="TextBox 94">
            <a:extLst>
              <a:ext uri="{FF2B5EF4-FFF2-40B4-BE49-F238E27FC236}">
                <a16:creationId xmlns:a16="http://schemas.microsoft.com/office/drawing/2014/main" id="{643CC94A-B6D2-4268-B4F8-966A0A2A4C2B}"/>
              </a:ext>
            </a:extLst>
          </p:cNvPr>
          <p:cNvSpPr txBox="1"/>
          <p:nvPr/>
        </p:nvSpPr>
        <p:spPr>
          <a:xfrm>
            <a:off x="6615953" y="1293657"/>
            <a:ext cx="6096000" cy="646331"/>
          </a:xfrm>
          <a:prstGeom prst="rect">
            <a:avLst/>
          </a:prstGeom>
          <a:noFill/>
        </p:spPr>
        <p:txBody>
          <a:bodyPr wrap="square">
            <a:spAutoFit/>
          </a:bodyPr>
          <a:lstStyle/>
          <a:p>
            <a:pPr marL="0" indent="0">
              <a:buNone/>
            </a:pPr>
            <a:r>
              <a:rPr lang="en-US" b="1" i="0" dirty="0">
                <a:solidFill>
                  <a:srgbClr val="222222"/>
                </a:solidFill>
                <a:effectLst/>
                <a:latin typeface="-apple-system"/>
              </a:rPr>
              <a:t>2. gene silencing</a:t>
            </a:r>
            <a:r>
              <a:rPr lang="en-US" b="0" i="0" dirty="0">
                <a:solidFill>
                  <a:srgbClr val="222222"/>
                </a:solidFill>
                <a:effectLst/>
                <a:latin typeface="-apple-system"/>
              </a:rPr>
              <a:t>, inactivation of a mutated gene that has become toxic to cells; </a:t>
            </a:r>
          </a:p>
        </p:txBody>
      </p:sp>
    </p:spTree>
    <p:extLst>
      <p:ext uri="{BB962C8B-B14F-4D97-AF65-F5344CB8AC3E}">
        <p14:creationId xmlns:p14="http://schemas.microsoft.com/office/powerpoint/2010/main" val="40977244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1C6EC-A16D-44DC-BF34-7CB5C31901EF}"/>
              </a:ext>
            </a:extLst>
          </p:cNvPr>
          <p:cNvSpPr>
            <a:spLocks noGrp="1"/>
          </p:cNvSpPr>
          <p:nvPr>
            <p:ph type="title"/>
          </p:nvPr>
        </p:nvSpPr>
        <p:spPr>
          <a:xfrm>
            <a:off x="838200" y="365125"/>
            <a:ext cx="10515600" cy="458787"/>
          </a:xfrm>
        </p:spPr>
        <p:txBody>
          <a:bodyPr>
            <a:normAutofit fontScale="90000"/>
          </a:bodyPr>
          <a:lstStyle/>
          <a:p>
            <a:pPr algn="ctr"/>
            <a:r>
              <a:rPr lang="en-US" dirty="0">
                <a:latin typeface="+mn-lt"/>
              </a:rPr>
              <a:t>Ovarian Cancer</a:t>
            </a:r>
          </a:p>
        </p:txBody>
      </p:sp>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180975" y="914400"/>
            <a:ext cx="4086225" cy="5262563"/>
          </a:xfrm>
        </p:spPr>
        <p:txBody>
          <a:bodyPr>
            <a:normAutofit lnSpcReduction="10000"/>
          </a:bodyPr>
          <a:lstStyle/>
          <a:p>
            <a:r>
              <a:rPr lang="en-US" dirty="0">
                <a:latin typeface="+mj-lt"/>
              </a:rPr>
              <a:t> In a clinical setting, MV-CEA particles were evaluated in a phase I trial in patients with recurrent ovarian cancer. </a:t>
            </a:r>
          </a:p>
          <a:p>
            <a:r>
              <a:rPr lang="en-US" dirty="0">
                <a:latin typeface="+mj-lt"/>
              </a:rPr>
              <a:t>No dose-limiting toxicity was associated with the treatment, and SD was achieved in all nine treated patients. </a:t>
            </a:r>
          </a:p>
          <a:p>
            <a:r>
              <a:rPr lang="en-US" dirty="0">
                <a:latin typeface="+mj-lt"/>
              </a:rPr>
              <a:t>Moreover, the median overall survival was 12.15 months, which is twice the expected time.</a:t>
            </a:r>
          </a:p>
        </p:txBody>
      </p:sp>
      <p:pic>
        <p:nvPicPr>
          <p:cNvPr id="9218" name="Picture 2" descr="Understanding and addressing barriers to successful adenovirus-based  virotherapy for ovarian cancer | Cancer Gene Therapy">
            <a:extLst>
              <a:ext uri="{FF2B5EF4-FFF2-40B4-BE49-F238E27FC236}">
                <a16:creationId xmlns:a16="http://schemas.microsoft.com/office/drawing/2014/main" id="{A4802705-A61A-4A54-8F00-AE7FBC981B1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180327"/>
            <a:ext cx="6524625" cy="4181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371A17F-38FB-48D4-86F8-72381EF357C2}"/>
              </a:ext>
            </a:extLst>
          </p:cNvPr>
          <p:cNvSpPr txBox="1"/>
          <p:nvPr/>
        </p:nvSpPr>
        <p:spPr>
          <a:xfrm>
            <a:off x="4648199" y="5361802"/>
            <a:ext cx="7758113" cy="1477328"/>
          </a:xfrm>
          <a:prstGeom prst="rect">
            <a:avLst/>
          </a:prstGeom>
          <a:noFill/>
        </p:spPr>
        <p:txBody>
          <a:bodyPr wrap="square">
            <a:spAutoFit/>
          </a:bodyPr>
          <a:lstStyle/>
          <a:p>
            <a:r>
              <a:rPr lang="en-US" b="0" i="0" dirty="0">
                <a:solidFill>
                  <a:srgbClr val="222222"/>
                </a:solidFill>
                <a:effectLst/>
                <a:latin typeface="+mj-lt"/>
              </a:rPr>
              <a:t>Intraperitoneal administration of Ads into the complex biological environment of the peritoneal cavity can limit tumor transduction, favor heterogeneous distribution, rapid Ad aggregation and clearance and cytotoxicity. Genetic, chemical and physical modifications can be implemented to overcome these barriers, decrease </a:t>
            </a:r>
            <a:r>
              <a:rPr lang="en-US" b="0" i="0" dirty="0" err="1">
                <a:solidFill>
                  <a:srgbClr val="222222"/>
                </a:solidFill>
                <a:effectLst/>
                <a:latin typeface="+mj-lt"/>
              </a:rPr>
              <a:t>detargeting</a:t>
            </a:r>
            <a:r>
              <a:rPr lang="en-US" b="0" i="0" dirty="0">
                <a:solidFill>
                  <a:srgbClr val="222222"/>
                </a:solidFill>
                <a:effectLst/>
                <a:latin typeface="+mj-lt"/>
              </a:rPr>
              <a:t> and increase specific infection of EOC cells.</a:t>
            </a:r>
            <a:endParaRPr lang="en-US" dirty="0">
              <a:latin typeface="+mj-lt"/>
            </a:endParaRPr>
          </a:p>
        </p:txBody>
      </p:sp>
    </p:spTree>
    <p:extLst>
      <p:ext uri="{BB962C8B-B14F-4D97-AF65-F5344CB8AC3E}">
        <p14:creationId xmlns:p14="http://schemas.microsoft.com/office/powerpoint/2010/main" val="20984449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C574D2E-5B05-44D2-89AA-077474D3FBA9}"/>
              </a:ext>
            </a:extLst>
          </p:cNvPr>
          <p:cNvSpPr>
            <a:spLocks noGrp="1"/>
          </p:cNvSpPr>
          <p:nvPr>
            <p:ph idx="1"/>
          </p:nvPr>
        </p:nvSpPr>
        <p:spPr>
          <a:xfrm>
            <a:off x="237004" y="1676400"/>
            <a:ext cx="4325471" cy="4700028"/>
          </a:xfrm>
        </p:spPr>
        <p:txBody>
          <a:bodyPr>
            <a:normAutofit fontScale="85000" lnSpcReduction="10000"/>
          </a:bodyPr>
          <a:lstStyle/>
          <a:p>
            <a:pPr marL="0" indent="0">
              <a:buNone/>
            </a:pPr>
            <a:r>
              <a:rPr lang="en-US" dirty="0">
                <a:latin typeface="+mj-lt"/>
              </a:rPr>
              <a:t>A phase I trial was conducted in patients with castration resistant metastatic prostate cancer (CRPC) with VEE (Venezuelan Equine Encephalitis)-PSMA particles. </a:t>
            </a:r>
          </a:p>
          <a:p>
            <a:pPr marL="0" indent="0">
              <a:buNone/>
            </a:pPr>
            <a:r>
              <a:rPr lang="en-US" dirty="0">
                <a:latin typeface="+mj-lt"/>
              </a:rPr>
              <a:t>VLPV-PSA vaccine can efficiently overcome immune tolerance to PSA in mice and mediate rapid clearance of PSA-expressing tumor cells</a:t>
            </a:r>
          </a:p>
          <a:p>
            <a:pPr marL="0" indent="0">
              <a:buNone/>
            </a:pPr>
            <a:r>
              <a:rPr lang="en-US" dirty="0">
                <a:latin typeface="+mj-lt"/>
              </a:rPr>
              <a:t>Although the procedure showed good safety standards, the PSMA-specific immune responses were disappointingly weak.</a:t>
            </a:r>
          </a:p>
        </p:txBody>
      </p:sp>
      <p:pic>
        <p:nvPicPr>
          <p:cNvPr id="3074" name="Picture 2" descr="A phase I dose escalation trial of vaccine replicon particles (VRP)  expressing prostate-specific membrane antigen (PSMA) in subjects with  prostate cancer - ScienceDirect">
            <a:extLst>
              <a:ext uri="{FF2B5EF4-FFF2-40B4-BE49-F238E27FC236}">
                <a16:creationId xmlns:a16="http://schemas.microsoft.com/office/drawing/2014/main" id="{393BD6E8-38B8-48FB-87DB-CA6C61792E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5996" y="1454256"/>
            <a:ext cx="7574250" cy="5038618"/>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68946B9A-5417-4530-A0B0-ABDF579D83DB}"/>
              </a:ext>
            </a:extLst>
          </p:cNvPr>
          <p:cNvSpPr>
            <a:spLocks noGrp="1"/>
          </p:cNvSpPr>
          <p:nvPr>
            <p:ph type="title"/>
          </p:nvPr>
        </p:nvSpPr>
        <p:spPr>
          <a:xfrm>
            <a:off x="838200" y="365126"/>
            <a:ext cx="10515600" cy="539750"/>
          </a:xfrm>
        </p:spPr>
        <p:txBody>
          <a:bodyPr>
            <a:normAutofit fontScale="90000"/>
          </a:bodyPr>
          <a:lstStyle/>
          <a:p>
            <a:pPr algn="ctr"/>
            <a:r>
              <a:rPr lang="en-US" dirty="0"/>
              <a:t>Prostate Cancer</a:t>
            </a:r>
          </a:p>
        </p:txBody>
      </p:sp>
    </p:spTree>
    <p:extLst>
      <p:ext uri="{BB962C8B-B14F-4D97-AF65-F5344CB8AC3E}">
        <p14:creationId xmlns:p14="http://schemas.microsoft.com/office/powerpoint/2010/main" val="3920032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293C81-510E-4D1E-A2D8-D0DD95D53C8A}"/>
              </a:ext>
            </a:extLst>
          </p:cNvPr>
          <p:cNvSpPr>
            <a:spLocks noGrp="1"/>
          </p:cNvSpPr>
          <p:nvPr>
            <p:ph type="title"/>
          </p:nvPr>
        </p:nvSpPr>
        <p:spPr/>
        <p:txBody>
          <a:bodyPr/>
          <a:lstStyle/>
          <a:p>
            <a:pPr algn="ctr"/>
            <a:r>
              <a:rPr lang="en-US" dirty="0"/>
              <a:t>Head and Neck Cancer</a:t>
            </a:r>
          </a:p>
        </p:txBody>
      </p:sp>
      <p:sp>
        <p:nvSpPr>
          <p:cNvPr id="3" name="Content Placeholder 2">
            <a:extLst>
              <a:ext uri="{FF2B5EF4-FFF2-40B4-BE49-F238E27FC236}">
                <a16:creationId xmlns:a16="http://schemas.microsoft.com/office/drawing/2014/main" id="{0CD4D087-83DF-467D-9FA2-819B09CCAF89}"/>
              </a:ext>
            </a:extLst>
          </p:cNvPr>
          <p:cNvSpPr>
            <a:spLocks noGrp="1"/>
          </p:cNvSpPr>
          <p:nvPr>
            <p:ph idx="1"/>
          </p:nvPr>
        </p:nvSpPr>
        <p:spPr/>
        <p:txBody>
          <a:bodyPr/>
          <a:lstStyle/>
          <a:p>
            <a:r>
              <a:rPr lang="en-US" b="0" i="0" dirty="0" err="1">
                <a:solidFill>
                  <a:srgbClr val="222222"/>
                </a:solidFill>
                <a:effectLst/>
                <a:latin typeface="+mj-lt"/>
              </a:rPr>
              <a:t>Gendicine</a:t>
            </a:r>
            <a:r>
              <a:rPr lang="en-US" b="0" i="0" baseline="30000" dirty="0" err="1">
                <a:solidFill>
                  <a:srgbClr val="222222"/>
                </a:solidFill>
                <a:effectLst/>
                <a:latin typeface="+mj-lt"/>
              </a:rPr>
              <a:t>TM</a:t>
            </a:r>
            <a:r>
              <a:rPr lang="en-US" b="0" i="0" dirty="0">
                <a:solidFill>
                  <a:srgbClr val="222222"/>
                </a:solidFill>
                <a:effectLst/>
                <a:latin typeface="+mj-lt"/>
              </a:rPr>
              <a:t>, a replication-deficient Ad vector expressing the p53 gene, was approved in China, and more than 30,000 patients with head and neck cancer have been treated with it. </a:t>
            </a:r>
          </a:p>
          <a:p>
            <a:r>
              <a:rPr lang="en-US" b="0" i="0" dirty="0" err="1">
                <a:solidFill>
                  <a:srgbClr val="222222"/>
                </a:solidFill>
                <a:effectLst/>
                <a:latin typeface="+mj-lt"/>
              </a:rPr>
              <a:t>Gendicine</a:t>
            </a:r>
            <a:r>
              <a:rPr lang="en-US" b="0" i="0" baseline="30000" dirty="0" err="1">
                <a:solidFill>
                  <a:srgbClr val="222222"/>
                </a:solidFill>
                <a:effectLst/>
                <a:latin typeface="+mj-lt"/>
              </a:rPr>
              <a:t>TM</a:t>
            </a:r>
            <a:r>
              <a:rPr lang="en-US" b="0" i="0" dirty="0">
                <a:solidFill>
                  <a:srgbClr val="222222"/>
                </a:solidFill>
                <a:effectLst/>
                <a:latin typeface="+mj-lt"/>
              </a:rPr>
              <a:t> has demonstrated good safety and efficacy, especially in combination with chemo- and radiotherapy.</a:t>
            </a:r>
            <a:endParaRPr lang="en-US" dirty="0">
              <a:latin typeface="+mj-lt"/>
            </a:endParaRPr>
          </a:p>
        </p:txBody>
      </p:sp>
    </p:spTree>
    <p:extLst>
      <p:ext uri="{BB962C8B-B14F-4D97-AF65-F5344CB8AC3E}">
        <p14:creationId xmlns:p14="http://schemas.microsoft.com/office/powerpoint/2010/main" val="28431373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FC515-04B6-4088-BF7D-6BD620C8F9A1}"/>
              </a:ext>
            </a:extLst>
          </p:cNvPr>
          <p:cNvSpPr>
            <a:spLocks noGrp="1"/>
          </p:cNvSpPr>
          <p:nvPr>
            <p:ph type="title"/>
          </p:nvPr>
        </p:nvSpPr>
        <p:spPr>
          <a:xfrm>
            <a:off x="838200" y="365126"/>
            <a:ext cx="10515600" cy="882650"/>
          </a:xfrm>
        </p:spPr>
        <p:txBody>
          <a:bodyPr/>
          <a:lstStyle/>
          <a:p>
            <a:r>
              <a:rPr lang="en-US" dirty="0" err="1"/>
              <a:t>Gendicine</a:t>
            </a:r>
            <a:r>
              <a:rPr lang="en-US" dirty="0"/>
              <a:t> – Mechanism of Action</a:t>
            </a:r>
          </a:p>
        </p:txBody>
      </p:sp>
      <p:sp>
        <p:nvSpPr>
          <p:cNvPr id="3" name="Content Placeholder 2">
            <a:extLst>
              <a:ext uri="{FF2B5EF4-FFF2-40B4-BE49-F238E27FC236}">
                <a16:creationId xmlns:a16="http://schemas.microsoft.com/office/drawing/2014/main" id="{B1880F00-F0C5-4251-8D3E-BAEB4AC48160}"/>
              </a:ext>
            </a:extLst>
          </p:cNvPr>
          <p:cNvSpPr>
            <a:spLocks noGrp="1"/>
          </p:cNvSpPr>
          <p:nvPr>
            <p:ph idx="1"/>
          </p:nvPr>
        </p:nvSpPr>
        <p:spPr>
          <a:xfrm>
            <a:off x="295275" y="1400175"/>
            <a:ext cx="5076825" cy="5168900"/>
          </a:xfrm>
        </p:spPr>
        <p:txBody>
          <a:bodyPr>
            <a:normAutofit fontScale="70000" lnSpcReduction="20000"/>
          </a:bodyPr>
          <a:lstStyle/>
          <a:p>
            <a:pPr algn="l"/>
            <a:endParaRPr lang="en-US" dirty="0">
              <a:latin typeface="+mj-lt"/>
              <a:ea typeface="微软雅黑" panose="020B0503020204020204" pitchFamily="34" charset="-122"/>
            </a:endParaRPr>
          </a:p>
          <a:p>
            <a:pPr algn="l"/>
            <a:r>
              <a:rPr lang="en-US" dirty="0" err="1">
                <a:latin typeface="+mj-lt"/>
                <a:ea typeface="微软雅黑" panose="020B0503020204020204" pitchFamily="34" charset="-122"/>
              </a:rPr>
              <a:t>Gendicine</a:t>
            </a:r>
            <a:r>
              <a:rPr lang="en-US" dirty="0">
                <a:latin typeface="+mj-lt"/>
                <a:ea typeface="微软雅黑" panose="020B0503020204020204" pitchFamily="34" charset="-122"/>
              </a:rPr>
              <a:t> </a:t>
            </a:r>
            <a:r>
              <a:rPr lang="en-US" b="0" i="0" dirty="0">
                <a:effectLst/>
                <a:latin typeface="+mj-lt"/>
                <a:ea typeface="微软雅黑" panose="020B0503020204020204" pitchFamily="34" charset="-122"/>
              </a:rPr>
              <a:t>is mainly composed of replication-incompetent recombinant Ad-p53 virus particles, which based on adenovirus serotype 5 and human wild-type p53 tumor suppressor gene, a key housekeeping gene, coding human wild-type P53 protein. </a:t>
            </a:r>
          </a:p>
          <a:p>
            <a:pPr algn="l"/>
            <a:r>
              <a:rPr lang="en-US" b="0" i="0" dirty="0">
                <a:effectLst/>
                <a:latin typeface="+mj-lt"/>
                <a:ea typeface="微软雅黑" panose="020B0503020204020204" pitchFamily="34" charset="-122"/>
              </a:rPr>
              <a:t>Post-injection intratumorally </a:t>
            </a:r>
            <a:r>
              <a:rPr lang="en-US" b="0" i="0" dirty="0" err="1">
                <a:effectLst/>
                <a:latin typeface="+mj-lt"/>
                <a:ea typeface="微软雅黑" panose="020B0503020204020204" pitchFamily="34" charset="-122"/>
              </a:rPr>
              <a:t>Gendicine</a:t>
            </a:r>
            <a:r>
              <a:rPr lang="en-US" b="0" i="0" dirty="0">
                <a:effectLst/>
                <a:latin typeface="+mj-lt"/>
                <a:ea typeface="微软雅黑" panose="020B0503020204020204" pitchFamily="34" charset="-122"/>
              </a:rPr>
              <a:t> enters tumor cells through adenovirus infection-mediated endocytosis and its carried exogenous p53 gene begins to express. Over-expressed P53 protein exerts its role of induction of tumor cell cycle arrest or apoptosis depending on the ability of P53 protein to act as sequence specific transcriptional regulator to up-regulate the expression of numerous anti-cancer genes and down-regulate the expression of numerous oncogenes. It can also directly induce the apoptosis of tumor cells without acting as transcriptional regulator to regulate any gene expression. </a:t>
            </a:r>
          </a:p>
        </p:txBody>
      </p:sp>
      <p:pic>
        <p:nvPicPr>
          <p:cNvPr id="8194" name="Picture 2">
            <a:extLst>
              <a:ext uri="{FF2B5EF4-FFF2-40B4-BE49-F238E27FC236}">
                <a16:creationId xmlns:a16="http://schemas.microsoft.com/office/drawing/2014/main" id="{1A06FDD9-4344-4345-8B97-7B3E8B3F79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300" y="1719263"/>
            <a:ext cx="6667500" cy="439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216683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9FC515-04B6-4088-BF7D-6BD620C8F9A1}"/>
              </a:ext>
            </a:extLst>
          </p:cNvPr>
          <p:cNvSpPr>
            <a:spLocks noGrp="1"/>
          </p:cNvSpPr>
          <p:nvPr>
            <p:ph type="title"/>
          </p:nvPr>
        </p:nvSpPr>
        <p:spPr>
          <a:xfrm>
            <a:off x="838200" y="365126"/>
            <a:ext cx="10515600" cy="882650"/>
          </a:xfrm>
        </p:spPr>
        <p:txBody>
          <a:bodyPr/>
          <a:lstStyle/>
          <a:p>
            <a:r>
              <a:rPr lang="en-US" dirty="0" err="1"/>
              <a:t>Gendicine</a:t>
            </a:r>
            <a:r>
              <a:rPr lang="en-US" dirty="0"/>
              <a:t> – Mechanism of Action</a:t>
            </a:r>
          </a:p>
        </p:txBody>
      </p:sp>
      <p:sp>
        <p:nvSpPr>
          <p:cNvPr id="3" name="Content Placeholder 2">
            <a:extLst>
              <a:ext uri="{FF2B5EF4-FFF2-40B4-BE49-F238E27FC236}">
                <a16:creationId xmlns:a16="http://schemas.microsoft.com/office/drawing/2014/main" id="{B1880F00-F0C5-4251-8D3E-BAEB4AC48160}"/>
              </a:ext>
            </a:extLst>
          </p:cNvPr>
          <p:cNvSpPr>
            <a:spLocks noGrp="1"/>
          </p:cNvSpPr>
          <p:nvPr>
            <p:ph idx="1"/>
          </p:nvPr>
        </p:nvSpPr>
        <p:spPr>
          <a:xfrm>
            <a:off x="215900" y="1400174"/>
            <a:ext cx="5232400" cy="5457825"/>
          </a:xfrm>
        </p:spPr>
        <p:txBody>
          <a:bodyPr>
            <a:normAutofit fontScale="77500" lnSpcReduction="20000"/>
          </a:bodyPr>
          <a:lstStyle/>
          <a:p>
            <a:pPr algn="l"/>
            <a:endParaRPr lang="en-US" b="0" i="0" dirty="0">
              <a:effectLst/>
              <a:latin typeface="+mj-lt"/>
              <a:ea typeface="微软雅黑" panose="020B0503020204020204" pitchFamily="34" charset="-122"/>
            </a:endParaRPr>
          </a:p>
          <a:p>
            <a:pPr algn="l"/>
            <a:r>
              <a:rPr lang="en-US" b="0" i="0" dirty="0">
                <a:effectLst/>
                <a:latin typeface="+mj-lt"/>
                <a:ea typeface="微软雅黑" panose="020B0503020204020204" pitchFamily="34" charset="-122"/>
              </a:rPr>
              <a:t>Moreover over-expressed P53 protein acts effectively as a tumor antigen in stimulating human immune cells to assemble in tumor tissues and to selectively kill cancer cells over-expressing the p53 gene (by CTL cells) or to kill those uninfected cancer cells (by NK cells) via bystander effects. </a:t>
            </a:r>
          </a:p>
          <a:p>
            <a:pPr algn="l"/>
            <a:r>
              <a:rPr lang="en-US" b="0" i="0" dirty="0">
                <a:effectLst/>
                <a:latin typeface="+mj-lt"/>
                <a:ea typeface="微软雅黑" panose="020B0503020204020204" pitchFamily="34" charset="-122"/>
              </a:rPr>
              <a:t>Addition to the above, it can down-regulate the expression of vascular endothelial growth factor (VEGF) gene and MDR gene, which involve respectively in the progress and metastasis of tumors or in the multi-drug resistance of tumors. </a:t>
            </a:r>
          </a:p>
          <a:p>
            <a:pPr algn="l"/>
            <a:r>
              <a:rPr lang="en-US" b="0" i="0" dirty="0">
                <a:effectLst/>
                <a:latin typeface="+mj-lt"/>
                <a:ea typeface="微软雅黑" panose="020B0503020204020204" pitchFamily="34" charset="-122"/>
              </a:rPr>
              <a:t>By virtue of lack of DNA damage, exogenous p53 gene will not express in a normal cell, and therefore </a:t>
            </a:r>
            <a:r>
              <a:rPr lang="en-US" b="0" i="0" dirty="0" err="1">
                <a:effectLst/>
                <a:latin typeface="+mj-lt"/>
                <a:ea typeface="微软雅黑" panose="020B0503020204020204" pitchFamily="34" charset="-122"/>
              </a:rPr>
              <a:t>Gendicine</a:t>
            </a:r>
            <a:r>
              <a:rPr lang="en-US" b="0" i="0" dirty="0">
                <a:effectLst/>
                <a:latin typeface="+mj-lt"/>
                <a:ea typeface="微软雅黑" panose="020B0503020204020204" pitchFamily="34" charset="-122"/>
              </a:rPr>
              <a:t> does no harm to it.</a:t>
            </a:r>
            <a:br>
              <a:rPr lang="en-US" b="0" i="0" dirty="0">
                <a:effectLst/>
                <a:latin typeface="+mj-lt"/>
                <a:ea typeface="微软雅黑" panose="020B0503020204020204" pitchFamily="34" charset="-122"/>
              </a:rPr>
            </a:br>
            <a:endParaRPr lang="en-US" dirty="0">
              <a:latin typeface="+mj-lt"/>
            </a:endParaRPr>
          </a:p>
        </p:txBody>
      </p:sp>
      <p:pic>
        <p:nvPicPr>
          <p:cNvPr id="8194" name="Picture 2">
            <a:extLst>
              <a:ext uri="{FF2B5EF4-FFF2-40B4-BE49-F238E27FC236}">
                <a16:creationId xmlns:a16="http://schemas.microsoft.com/office/drawing/2014/main" id="{1A06FDD9-4344-4345-8B97-7B3E8B3F79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300" y="1719263"/>
            <a:ext cx="6667500" cy="43910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07284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347D4376-1D32-4689-904A-1DFA04036DE4}"/>
              </a:ext>
            </a:extLst>
          </p:cNvPr>
          <p:cNvSpPr>
            <a:spLocks noGrp="1" noChangeArrowheads="1"/>
          </p:cNvSpPr>
          <p:nvPr>
            <p:ph type="title"/>
          </p:nvPr>
        </p:nvSpPr>
        <p:spPr>
          <a:noFill/>
          <a:ln/>
        </p:spPr>
        <p:txBody>
          <a:bodyPr/>
          <a:lstStyle/>
          <a:p>
            <a:r>
              <a:rPr lang="en-US" altLang="en-US" dirty="0"/>
              <a:t>Problems related to gene therapy</a:t>
            </a:r>
          </a:p>
        </p:txBody>
      </p:sp>
      <p:sp>
        <p:nvSpPr>
          <p:cNvPr id="14339" name="Rectangle 3">
            <a:extLst>
              <a:ext uri="{FF2B5EF4-FFF2-40B4-BE49-F238E27FC236}">
                <a16:creationId xmlns:a16="http://schemas.microsoft.com/office/drawing/2014/main" id="{8DD5109E-51CC-4D1A-875A-14B933832DE1}"/>
              </a:ext>
            </a:extLst>
          </p:cNvPr>
          <p:cNvSpPr>
            <a:spLocks noGrp="1" noChangeArrowheads="1"/>
          </p:cNvSpPr>
          <p:nvPr>
            <p:ph type="body" idx="1"/>
          </p:nvPr>
        </p:nvSpPr>
        <p:spPr>
          <a:xfrm>
            <a:off x="2979739" y="2209800"/>
            <a:ext cx="6232525" cy="3429000"/>
          </a:xfrm>
          <a:noFill/>
          <a:ln/>
        </p:spPr>
        <p:txBody>
          <a:bodyPr/>
          <a:lstStyle/>
          <a:p>
            <a:r>
              <a:rPr lang="en-US" altLang="en-US" sz="3200"/>
              <a:t>Delivery of DNA</a:t>
            </a:r>
          </a:p>
          <a:p>
            <a:r>
              <a:rPr lang="en-US" altLang="en-US" sz="3200"/>
              <a:t>Achieving high level expression</a:t>
            </a:r>
          </a:p>
          <a:p>
            <a:r>
              <a:rPr lang="en-US" altLang="en-US" sz="3200"/>
              <a:t>Maintaining stable expression</a:t>
            </a:r>
          </a:p>
          <a:p>
            <a:r>
              <a:rPr lang="en-US" altLang="en-US" sz="3200"/>
              <a:t>Tissue-specific expression</a:t>
            </a:r>
          </a:p>
          <a:p>
            <a:r>
              <a:rPr lang="en-US" altLang="en-US" sz="3200" i="1"/>
              <a:t>in vivo </a:t>
            </a:r>
            <a:r>
              <a:rPr lang="en-US" altLang="en-US" sz="3200"/>
              <a:t>regulation</a:t>
            </a:r>
          </a:p>
        </p:txBody>
      </p:sp>
    </p:spTree>
    <p:extLst>
      <p:ext uri="{BB962C8B-B14F-4D97-AF65-F5344CB8AC3E}">
        <p14:creationId xmlns:p14="http://schemas.microsoft.com/office/powerpoint/2010/main" val="3305318509"/>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4D911-36D2-408D-A019-F554631EAF28}"/>
              </a:ext>
            </a:extLst>
          </p:cNvPr>
          <p:cNvSpPr>
            <a:spLocks noGrp="1"/>
          </p:cNvSpPr>
          <p:nvPr>
            <p:ph type="title"/>
          </p:nvPr>
        </p:nvSpPr>
        <p:spPr/>
        <p:txBody>
          <a:bodyPr>
            <a:normAutofit fontScale="90000"/>
          </a:bodyPr>
          <a:lstStyle/>
          <a:p>
            <a:pPr algn="ctr"/>
            <a:r>
              <a:rPr lang="en-US" b="1" dirty="0">
                <a:solidFill>
                  <a:srgbClr val="222222"/>
                </a:solidFill>
              </a:rPr>
              <a:t>I</a:t>
            </a:r>
            <a:r>
              <a:rPr lang="en-US" b="1" i="0" dirty="0">
                <a:solidFill>
                  <a:srgbClr val="222222"/>
                </a:solidFill>
                <a:effectLst/>
              </a:rPr>
              <a:t>ssues that still need to be addressed to make viral vector-based gene therapy highly attractive</a:t>
            </a:r>
            <a:endParaRPr lang="en-US" b="1" dirty="0"/>
          </a:p>
        </p:txBody>
      </p:sp>
      <p:sp>
        <p:nvSpPr>
          <p:cNvPr id="3" name="Content Placeholder 2">
            <a:extLst>
              <a:ext uri="{FF2B5EF4-FFF2-40B4-BE49-F238E27FC236}">
                <a16:creationId xmlns:a16="http://schemas.microsoft.com/office/drawing/2014/main" id="{10AD486A-F93F-4343-9921-0FB289D89E77}"/>
              </a:ext>
            </a:extLst>
          </p:cNvPr>
          <p:cNvSpPr>
            <a:spLocks noGrp="1"/>
          </p:cNvSpPr>
          <p:nvPr>
            <p:ph idx="1"/>
          </p:nvPr>
        </p:nvSpPr>
        <p:spPr>
          <a:xfrm>
            <a:off x="508000" y="1825625"/>
            <a:ext cx="11277600" cy="4351338"/>
          </a:xfrm>
        </p:spPr>
        <p:txBody>
          <a:bodyPr>
            <a:normAutofit fontScale="92500" lnSpcReduction="20000"/>
          </a:bodyPr>
          <a:lstStyle/>
          <a:p>
            <a:r>
              <a:rPr lang="en-US" b="0" i="0" dirty="0">
                <a:solidFill>
                  <a:srgbClr val="222222"/>
                </a:solidFill>
                <a:effectLst/>
                <a:latin typeface="+mj-lt"/>
              </a:rPr>
              <a:t>Despite the advantage of viral vector-based gene delivery compared to non-viral vector systems, the safety of using particularly oncolytic and replication-proficient vectors is of utmost importance. </a:t>
            </a:r>
          </a:p>
          <a:p>
            <a:r>
              <a:rPr lang="en-US" b="0" i="0" dirty="0">
                <a:solidFill>
                  <a:srgbClr val="222222"/>
                </a:solidFill>
                <a:effectLst/>
                <a:latin typeface="+mj-lt"/>
              </a:rPr>
              <a:t>Safety issues have also surfaced related chromosomal integration, where random integration has caused severe adverse events. </a:t>
            </a:r>
          </a:p>
          <a:p>
            <a:r>
              <a:rPr lang="en-US" b="0" i="0" dirty="0">
                <a:solidFill>
                  <a:srgbClr val="222222"/>
                </a:solidFill>
                <a:effectLst/>
                <a:latin typeface="+mj-lt"/>
              </a:rPr>
              <a:t>Another issue of concern has been the difficulties in transferring successful proof-of-concept findings from rodents to larger animals and especially to humans. A potential “bridge” to success, particularly in the field of cancer therapy, has been to target domestic animals. For example, canines develop natural tumors and in addition to developing veterinary drugs, they serve as a potential model for pre-evaluation of efficacy before conducting human trials, partly because they represent good models for delivery to a larger organism, and partly because the natural tumors in canines closely resemble human cancers in contrast to induced and implanted tumors in rodent models.</a:t>
            </a:r>
            <a:endParaRPr lang="en-US" dirty="0">
              <a:latin typeface="+mj-lt"/>
            </a:endParaRPr>
          </a:p>
        </p:txBody>
      </p:sp>
    </p:spTree>
    <p:extLst>
      <p:ext uri="{BB962C8B-B14F-4D97-AF65-F5344CB8AC3E}">
        <p14:creationId xmlns:p14="http://schemas.microsoft.com/office/powerpoint/2010/main" val="208152514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01DA27-CB60-4457-8614-2E993892B285}"/>
              </a:ext>
            </a:extLst>
          </p:cNvPr>
          <p:cNvSpPr>
            <a:spLocks noGrp="1"/>
          </p:cNvSpPr>
          <p:nvPr>
            <p:ph type="title"/>
          </p:nvPr>
        </p:nvSpPr>
        <p:spPr/>
        <p:txBody>
          <a:bodyPr>
            <a:normAutofit fontScale="90000"/>
          </a:bodyPr>
          <a:lstStyle/>
          <a:p>
            <a:pPr algn="ctr"/>
            <a:r>
              <a:rPr lang="en-US" b="1" dirty="0"/>
              <a:t>Issues that still need to be addressed to make viral vector-based gene therapy highly attractive</a:t>
            </a:r>
          </a:p>
        </p:txBody>
      </p:sp>
      <p:sp>
        <p:nvSpPr>
          <p:cNvPr id="3" name="Content Placeholder 2">
            <a:extLst>
              <a:ext uri="{FF2B5EF4-FFF2-40B4-BE49-F238E27FC236}">
                <a16:creationId xmlns:a16="http://schemas.microsoft.com/office/drawing/2014/main" id="{0DA2A884-A0DA-4202-A144-D011D1F6AA75}"/>
              </a:ext>
            </a:extLst>
          </p:cNvPr>
          <p:cNvSpPr>
            <a:spLocks noGrp="1"/>
          </p:cNvSpPr>
          <p:nvPr>
            <p:ph idx="1"/>
          </p:nvPr>
        </p:nvSpPr>
        <p:spPr>
          <a:xfrm>
            <a:off x="393700" y="1825624"/>
            <a:ext cx="11417300" cy="4816475"/>
          </a:xfrm>
        </p:spPr>
        <p:txBody>
          <a:bodyPr>
            <a:normAutofit fontScale="85000" lnSpcReduction="20000"/>
          </a:bodyPr>
          <a:lstStyle/>
          <a:p>
            <a:r>
              <a:rPr lang="en-US" dirty="0">
                <a:solidFill>
                  <a:srgbClr val="222222"/>
                </a:solidFill>
                <a:latin typeface="+mj-lt"/>
              </a:rPr>
              <a:t>T</a:t>
            </a:r>
            <a:r>
              <a:rPr lang="en-US" b="0" i="0" dirty="0">
                <a:solidFill>
                  <a:srgbClr val="222222"/>
                </a:solidFill>
                <a:effectLst/>
                <a:latin typeface="+mj-lt"/>
              </a:rPr>
              <a:t>here is not a single vector suitable for all applications. For this reason, viral vector diversity is important in research and development of promoting gene therapy. </a:t>
            </a:r>
          </a:p>
          <a:p>
            <a:r>
              <a:rPr lang="en-US" b="0" i="0" dirty="0">
                <a:solidFill>
                  <a:srgbClr val="222222"/>
                </a:solidFill>
                <a:effectLst/>
                <a:latin typeface="+mj-lt"/>
              </a:rPr>
              <a:t>Due to the extensive number of preclinical and clinical trials conducted with viral vectors, the goal has been to give an overview of which viral vectors are suitable for which indication. </a:t>
            </a:r>
          </a:p>
          <a:p>
            <a:r>
              <a:rPr lang="en-US" b="0" i="0" dirty="0">
                <a:solidFill>
                  <a:srgbClr val="222222"/>
                </a:solidFill>
                <a:effectLst/>
                <a:latin typeface="+mj-lt"/>
              </a:rPr>
              <a:t>For example, self-replicating RNA viruses have proven excellent for high-level short-term transgene expression required for cancer therapy, and development of vaccines against infectious diseases and cancers. In contrast, inherited diseases and chronic diseases, such as immunodeficiency, hematological diseases, and muscular dystrophy, which require long-term expression of therapeutic genes albeit not necessarily at high levels, have favored the application of Ad, AAV, HSV, RV, and LV vectors. </a:t>
            </a:r>
          </a:p>
          <a:p>
            <a:r>
              <a:rPr lang="en-US" b="0" i="0" dirty="0">
                <a:solidFill>
                  <a:srgbClr val="222222"/>
                </a:solidFill>
                <a:effectLst/>
                <a:latin typeface="+mj-lt"/>
              </a:rPr>
              <a:t>Both vectors providing extrachromosomal expression and chromosomal integration have proven useful for therapeutic efficacy, lasting for several years. </a:t>
            </a:r>
          </a:p>
          <a:p>
            <a:r>
              <a:rPr lang="en-US" b="0" i="0" dirty="0">
                <a:solidFill>
                  <a:srgbClr val="222222"/>
                </a:solidFill>
                <a:effectLst/>
                <a:latin typeface="+mj-lt"/>
              </a:rPr>
              <a:t>As with any other method of drug development, the management of serious adverse events is important. Not unexpectedly, the delivery of viral vectors causes adverse events, as does generally any drug.</a:t>
            </a:r>
            <a:endParaRPr lang="en-US" dirty="0">
              <a:latin typeface="+mj-lt"/>
            </a:endParaRPr>
          </a:p>
        </p:txBody>
      </p:sp>
    </p:spTree>
    <p:extLst>
      <p:ext uri="{BB962C8B-B14F-4D97-AF65-F5344CB8AC3E}">
        <p14:creationId xmlns:p14="http://schemas.microsoft.com/office/powerpoint/2010/main" val="7035795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6"/>
            <a:ext cx="10515600" cy="612028"/>
          </a:xfrm>
        </p:spPr>
        <p:txBody>
          <a:bodyPr>
            <a:normAutofit fontScale="90000"/>
          </a:bodyPr>
          <a:lstStyle/>
          <a:p>
            <a:pPr algn="ctr"/>
            <a:r>
              <a:rPr lang="en-US" sz="4000" dirty="0">
                <a:latin typeface="+mn-lt"/>
              </a:rPr>
              <a:t>Gene Therapy</a:t>
            </a: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a:xfrm>
            <a:off x="161366" y="1183340"/>
            <a:ext cx="11654116" cy="5674659"/>
          </a:xfrm>
        </p:spPr>
        <p:txBody>
          <a:bodyPr>
            <a:normAutofit/>
          </a:bodyPr>
          <a:lstStyle/>
          <a:p>
            <a:pPr marL="514350" indent="-514350">
              <a:buFont typeface="+mj-lt"/>
              <a:buAutoNum type="arabicPeriod"/>
            </a:pPr>
            <a:endParaRPr lang="en-US" b="0" i="0" dirty="0">
              <a:solidFill>
                <a:srgbClr val="222222"/>
              </a:solidFill>
              <a:effectLst/>
              <a:latin typeface="-apple-system"/>
            </a:endParaRPr>
          </a:p>
          <a:p>
            <a:pPr marL="514350" indent="-514350">
              <a:buFont typeface="+mj-lt"/>
              <a:buAutoNum type="arabicPeriod"/>
            </a:pPr>
            <a:endParaRPr lang="en-US" dirty="0">
              <a:solidFill>
                <a:srgbClr val="222222"/>
              </a:solidFill>
              <a:latin typeface="-apple-system"/>
            </a:endParaRPr>
          </a:p>
          <a:p>
            <a:pPr marL="514350" indent="-514350">
              <a:buFont typeface="+mj-lt"/>
              <a:buAutoNum type="arabicPeriod"/>
            </a:pPr>
            <a:endParaRPr lang="en-US" b="0" i="0" dirty="0">
              <a:solidFill>
                <a:srgbClr val="222222"/>
              </a:solidFill>
              <a:effectLst/>
              <a:latin typeface="-apple-system"/>
            </a:endParaRPr>
          </a:p>
          <a:p>
            <a:pPr marL="514350" indent="-514350">
              <a:buFont typeface="+mj-lt"/>
              <a:buAutoNum type="arabicPeriod"/>
            </a:pPr>
            <a:endParaRPr lang="en-US" b="0" i="0" dirty="0">
              <a:solidFill>
                <a:srgbClr val="222222"/>
              </a:solidFill>
              <a:effectLst/>
              <a:latin typeface="-apple-system"/>
            </a:endParaRPr>
          </a:p>
          <a:p>
            <a:pPr marL="0" indent="0">
              <a:buNone/>
            </a:pPr>
            <a:endParaRPr lang="en-US" dirty="0">
              <a:latin typeface="+mj-lt"/>
            </a:endParaRPr>
          </a:p>
        </p:txBody>
      </p:sp>
      <p:pic>
        <p:nvPicPr>
          <p:cNvPr id="6" name="Picture 5">
            <a:extLst>
              <a:ext uri="{FF2B5EF4-FFF2-40B4-BE49-F238E27FC236}">
                <a16:creationId xmlns:a16="http://schemas.microsoft.com/office/drawing/2014/main" id="{CAEC5A1D-9525-4571-BFEC-15A1499EDBB0}"/>
              </a:ext>
            </a:extLst>
          </p:cNvPr>
          <p:cNvPicPr>
            <a:picLocks noChangeAspect="1"/>
          </p:cNvPicPr>
          <p:nvPr/>
        </p:nvPicPr>
        <p:blipFill>
          <a:blip r:embed="rId2"/>
          <a:stretch>
            <a:fillRect/>
          </a:stretch>
        </p:blipFill>
        <p:spPr>
          <a:xfrm>
            <a:off x="441523" y="2510118"/>
            <a:ext cx="4775395" cy="3164541"/>
          </a:xfrm>
          <a:prstGeom prst="rect">
            <a:avLst/>
          </a:prstGeom>
        </p:spPr>
      </p:pic>
      <p:sp>
        <p:nvSpPr>
          <p:cNvPr id="8" name="TextBox 7">
            <a:extLst>
              <a:ext uri="{FF2B5EF4-FFF2-40B4-BE49-F238E27FC236}">
                <a16:creationId xmlns:a16="http://schemas.microsoft.com/office/drawing/2014/main" id="{6CD6CC5B-3861-4B0E-ACE6-1DE692419F6B}"/>
              </a:ext>
            </a:extLst>
          </p:cNvPr>
          <p:cNvSpPr txBox="1"/>
          <p:nvPr/>
        </p:nvSpPr>
        <p:spPr>
          <a:xfrm>
            <a:off x="376518" y="1374403"/>
            <a:ext cx="5450540" cy="646331"/>
          </a:xfrm>
          <a:prstGeom prst="rect">
            <a:avLst/>
          </a:prstGeom>
          <a:noFill/>
        </p:spPr>
        <p:txBody>
          <a:bodyPr wrap="square">
            <a:spAutoFit/>
          </a:bodyPr>
          <a:lstStyle/>
          <a:p>
            <a:pPr marL="0" indent="0">
              <a:buNone/>
            </a:pPr>
            <a:r>
              <a:rPr lang="en-US" b="1" i="0" dirty="0">
                <a:solidFill>
                  <a:srgbClr val="222222"/>
                </a:solidFill>
                <a:effectLst/>
                <a:latin typeface="-apple-system"/>
              </a:rPr>
              <a:t>3. gene addition</a:t>
            </a:r>
            <a:r>
              <a:rPr lang="en-US" b="0" i="0" dirty="0">
                <a:solidFill>
                  <a:srgbClr val="222222"/>
                </a:solidFill>
                <a:effectLst/>
                <a:latin typeface="-apple-system"/>
              </a:rPr>
              <a:t>, over expression of a “foreign” or exogenous gene to impact cellular function</a:t>
            </a:r>
          </a:p>
        </p:txBody>
      </p:sp>
      <p:sp>
        <p:nvSpPr>
          <p:cNvPr id="10" name="TextBox 9">
            <a:extLst>
              <a:ext uri="{FF2B5EF4-FFF2-40B4-BE49-F238E27FC236}">
                <a16:creationId xmlns:a16="http://schemas.microsoft.com/office/drawing/2014/main" id="{FC0E6A05-D526-4A3B-8BB0-A3B2082473E3}"/>
              </a:ext>
            </a:extLst>
          </p:cNvPr>
          <p:cNvSpPr txBox="1"/>
          <p:nvPr/>
        </p:nvSpPr>
        <p:spPr>
          <a:xfrm>
            <a:off x="6158753" y="1324785"/>
            <a:ext cx="6096000" cy="646331"/>
          </a:xfrm>
          <a:prstGeom prst="rect">
            <a:avLst/>
          </a:prstGeom>
          <a:noFill/>
        </p:spPr>
        <p:txBody>
          <a:bodyPr wrap="square">
            <a:spAutoFit/>
          </a:bodyPr>
          <a:lstStyle/>
          <a:p>
            <a:r>
              <a:rPr lang="en-US" dirty="0">
                <a:solidFill>
                  <a:srgbClr val="222222"/>
                </a:solidFill>
                <a:latin typeface="-apple-system"/>
              </a:rPr>
              <a:t>4. </a:t>
            </a:r>
            <a:r>
              <a:rPr lang="en-US" b="1" i="0" dirty="0">
                <a:solidFill>
                  <a:srgbClr val="222222"/>
                </a:solidFill>
                <a:effectLst/>
                <a:latin typeface="-apple-system"/>
              </a:rPr>
              <a:t>gene editing</a:t>
            </a:r>
            <a:r>
              <a:rPr lang="en-US" b="0" i="0" dirty="0">
                <a:solidFill>
                  <a:srgbClr val="222222"/>
                </a:solidFill>
                <a:effectLst/>
                <a:latin typeface="-apple-system"/>
              </a:rPr>
              <a:t>, a permanent manipulation of a gene in a patient’s genome</a:t>
            </a:r>
            <a:endParaRPr lang="en-US" dirty="0"/>
          </a:p>
        </p:txBody>
      </p:sp>
      <p:pic>
        <p:nvPicPr>
          <p:cNvPr id="7" name="Picture 6">
            <a:extLst>
              <a:ext uri="{FF2B5EF4-FFF2-40B4-BE49-F238E27FC236}">
                <a16:creationId xmlns:a16="http://schemas.microsoft.com/office/drawing/2014/main" id="{AB953A3C-5379-44DC-A809-E7253CC01446}"/>
              </a:ext>
            </a:extLst>
          </p:cNvPr>
          <p:cNvPicPr>
            <a:picLocks noChangeAspect="1"/>
          </p:cNvPicPr>
          <p:nvPr/>
        </p:nvPicPr>
        <p:blipFill>
          <a:blip r:embed="rId3"/>
          <a:stretch>
            <a:fillRect/>
          </a:stretch>
        </p:blipFill>
        <p:spPr>
          <a:xfrm>
            <a:off x="6532474" y="2177302"/>
            <a:ext cx="4679578" cy="3858034"/>
          </a:xfrm>
          <a:prstGeom prst="rect">
            <a:avLst/>
          </a:prstGeom>
        </p:spPr>
      </p:pic>
    </p:spTree>
    <p:extLst>
      <p:ext uri="{BB962C8B-B14F-4D97-AF65-F5344CB8AC3E}">
        <p14:creationId xmlns:p14="http://schemas.microsoft.com/office/powerpoint/2010/main" val="22037585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p:txBody>
          <a:bodyPr>
            <a:normAutofit/>
          </a:bodyPr>
          <a:lstStyle/>
          <a:p>
            <a:pPr algn="ctr"/>
            <a:r>
              <a:rPr lang="en-US" sz="4000" dirty="0">
                <a:latin typeface="+mn-lt"/>
              </a:rPr>
              <a:t>Gene Therapy</a:t>
            </a:r>
          </a:p>
        </p:txBody>
      </p:sp>
      <p:sp>
        <p:nvSpPr>
          <p:cNvPr id="3" name="Content Placeholder 2">
            <a:extLst>
              <a:ext uri="{FF2B5EF4-FFF2-40B4-BE49-F238E27FC236}">
                <a16:creationId xmlns:a16="http://schemas.microsoft.com/office/drawing/2014/main" id="{35102343-924F-44E7-8AD9-9C4843F3E286}"/>
              </a:ext>
            </a:extLst>
          </p:cNvPr>
          <p:cNvSpPr>
            <a:spLocks noGrp="1"/>
          </p:cNvSpPr>
          <p:nvPr>
            <p:ph idx="1"/>
          </p:nvPr>
        </p:nvSpPr>
        <p:spPr/>
        <p:txBody>
          <a:bodyPr>
            <a:normAutofit fontScale="85000" lnSpcReduction="20000"/>
          </a:bodyPr>
          <a:lstStyle/>
          <a:p>
            <a:pPr marL="0" indent="0">
              <a:buNone/>
            </a:pPr>
            <a:r>
              <a:rPr lang="en-US" b="0" i="0" dirty="0">
                <a:solidFill>
                  <a:srgbClr val="222222"/>
                </a:solidFill>
                <a:effectLst/>
              </a:rPr>
              <a:t>The history of gene therapy has been impacted by some tragic events. Although the </a:t>
            </a:r>
            <a:r>
              <a:rPr lang="en-US" b="1" i="0" dirty="0">
                <a:solidFill>
                  <a:srgbClr val="222222"/>
                </a:solidFill>
                <a:effectLst/>
              </a:rPr>
              <a:t>retrovirus-based treatment </a:t>
            </a:r>
            <a:r>
              <a:rPr lang="en-US" b="0" i="0" dirty="0">
                <a:solidFill>
                  <a:srgbClr val="222222"/>
                </a:solidFill>
                <a:effectLst/>
              </a:rPr>
              <a:t>of children with X-linked severe combined immunodeficiency (SCID-X1) was successful, the insertion of the therapeutic gene into the LMO2 proto-oncogene region of the genome led to the development of leukemia in a few patients. </a:t>
            </a:r>
          </a:p>
          <a:p>
            <a:pPr marL="0" indent="0">
              <a:buNone/>
            </a:pPr>
            <a:r>
              <a:rPr lang="en-US" b="0" i="0" dirty="0">
                <a:solidFill>
                  <a:srgbClr val="222222"/>
                </a:solidFill>
                <a:effectLst/>
              </a:rPr>
              <a:t>In another case, inadequate planning and execution of clinical protocols for </a:t>
            </a:r>
            <a:r>
              <a:rPr lang="en-US" b="1" i="0" dirty="0">
                <a:solidFill>
                  <a:srgbClr val="222222"/>
                </a:solidFill>
                <a:effectLst/>
              </a:rPr>
              <a:t>adenovirus-based treatment </a:t>
            </a:r>
            <a:r>
              <a:rPr lang="en-US" b="0" i="0" dirty="0">
                <a:solidFill>
                  <a:srgbClr val="222222"/>
                </a:solidFill>
                <a:effectLst/>
              </a:rPr>
              <a:t>of the non-life-threatening ornithine </a:t>
            </a:r>
            <a:r>
              <a:rPr lang="en-US" b="0" i="0" dirty="0" err="1">
                <a:solidFill>
                  <a:srgbClr val="222222"/>
                </a:solidFill>
                <a:effectLst/>
              </a:rPr>
              <a:t>transcarbamylase</a:t>
            </a:r>
            <a:r>
              <a:rPr lang="en-US" b="0" i="0" dirty="0">
                <a:solidFill>
                  <a:srgbClr val="222222"/>
                </a:solidFill>
                <a:effectLst/>
              </a:rPr>
              <a:t> (OTC) deficiency resulted in the death of an 18-year-old patient. </a:t>
            </a:r>
          </a:p>
          <a:p>
            <a:pPr marL="0" indent="0">
              <a:buNone/>
            </a:pPr>
            <a:r>
              <a:rPr lang="en-US" b="0" i="0" dirty="0">
                <a:solidFill>
                  <a:srgbClr val="222222"/>
                </a:solidFill>
                <a:effectLst/>
              </a:rPr>
              <a:t>These two incidents in the 1990s had a dramatic impact on the field of gene therapy, which put it more or less on hold </a:t>
            </a:r>
            <a:r>
              <a:rPr lang="en-US" dirty="0">
                <a:solidFill>
                  <a:srgbClr val="222222"/>
                </a:solidFill>
              </a:rPr>
              <a:t>until recent years when this therapy was significantly improved</a:t>
            </a:r>
            <a:r>
              <a:rPr lang="en-US" b="0" i="0" dirty="0">
                <a:solidFill>
                  <a:srgbClr val="222222"/>
                </a:solidFill>
                <a:effectLst/>
              </a:rPr>
              <a:t>. </a:t>
            </a:r>
          </a:p>
          <a:p>
            <a:pPr marL="0" indent="0">
              <a:buNone/>
            </a:pPr>
            <a:r>
              <a:rPr lang="en-US" b="0" i="0" dirty="0">
                <a:solidFill>
                  <a:srgbClr val="222222"/>
                </a:solidFill>
                <a:effectLst/>
              </a:rPr>
              <a:t>However, during the years, efforts to develop more efficient and safer viral vectors continued, which has facilitated the return of gene therapy to the front of innovative drug and vaccine development. </a:t>
            </a:r>
            <a:endParaRPr lang="en-US" dirty="0"/>
          </a:p>
        </p:txBody>
      </p:sp>
    </p:spTree>
    <p:extLst>
      <p:ext uri="{BB962C8B-B14F-4D97-AF65-F5344CB8AC3E}">
        <p14:creationId xmlns:p14="http://schemas.microsoft.com/office/powerpoint/2010/main" val="629510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7175EB-1F98-4D72-99D1-4CB764A51BFC}"/>
              </a:ext>
            </a:extLst>
          </p:cNvPr>
          <p:cNvSpPr>
            <a:spLocks noGrp="1"/>
          </p:cNvSpPr>
          <p:nvPr>
            <p:ph type="title"/>
          </p:nvPr>
        </p:nvSpPr>
        <p:spPr>
          <a:xfrm>
            <a:off x="838200" y="365126"/>
            <a:ext cx="10515600" cy="525432"/>
          </a:xfrm>
        </p:spPr>
        <p:txBody>
          <a:bodyPr>
            <a:normAutofit fontScale="90000"/>
          </a:bodyPr>
          <a:lstStyle/>
          <a:p>
            <a:pPr algn="ctr"/>
            <a:r>
              <a:rPr lang="en-US" sz="4000" dirty="0">
                <a:latin typeface="+mn-lt"/>
              </a:rPr>
              <a:t>The History of Gene Therapy</a:t>
            </a:r>
          </a:p>
        </p:txBody>
      </p:sp>
      <p:grpSp>
        <p:nvGrpSpPr>
          <p:cNvPr id="6" name="Group 5">
            <a:extLst>
              <a:ext uri="{FF2B5EF4-FFF2-40B4-BE49-F238E27FC236}">
                <a16:creationId xmlns:a16="http://schemas.microsoft.com/office/drawing/2014/main" id="{5B3B386B-37A8-42C9-81A3-2FF0D6444882}"/>
              </a:ext>
            </a:extLst>
          </p:cNvPr>
          <p:cNvGrpSpPr/>
          <p:nvPr/>
        </p:nvGrpSpPr>
        <p:grpSpPr>
          <a:xfrm>
            <a:off x="0" y="2971800"/>
            <a:ext cx="12192000" cy="1140046"/>
            <a:chOff x="0" y="3035808"/>
            <a:chExt cx="12192000" cy="1140046"/>
          </a:xfrm>
        </p:grpSpPr>
        <p:sp>
          <p:nvSpPr>
            <p:cNvPr id="7" name="Right Arrow 12">
              <a:extLst>
                <a:ext uri="{FF2B5EF4-FFF2-40B4-BE49-F238E27FC236}">
                  <a16:creationId xmlns:a16="http://schemas.microsoft.com/office/drawing/2014/main" id="{21D249CE-CFC9-4BE6-9CBE-7D7DE497A1AD}"/>
                </a:ext>
              </a:extLst>
            </p:cNvPr>
            <p:cNvSpPr/>
            <p:nvPr/>
          </p:nvSpPr>
          <p:spPr>
            <a:xfrm>
              <a:off x="0" y="3035808"/>
              <a:ext cx="12192000" cy="1140046"/>
            </a:xfrm>
            <a:prstGeom prst="rightArrow">
              <a:avLst>
                <a:gd name="adj1" fmla="val 57937"/>
                <a:gd name="adj2" fmla="val 50000"/>
              </a:avLst>
            </a:prstGeom>
            <a:gradFill>
              <a:gsLst>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solidFill>
                  <a:schemeClr val="tx1"/>
                </a:solidFill>
              </a:endParaRPr>
            </a:p>
          </p:txBody>
        </p:sp>
        <p:sp>
          <p:nvSpPr>
            <p:cNvPr id="8" name="TextBox 7">
              <a:extLst>
                <a:ext uri="{FF2B5EF4-FFF2-40B4-BE49-F238E27FC236}">
                  <a16:creationId xmlns:a16="http://schemas.microsoft.com/office/drawing/2014/main" id="{12E88FA7-B900-45C6-AB5D-0F2DADB9E4E3}"/>
                </a:ext>
              </a:extLst>
            </p:cNvPr>
            <p:cNvSpPr txBox="1"/>
            <p:nvPr/>
          </p:nvSpPr>
          <p:spPr>
            <a:xfrm>
              <a:off x="1730667"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a:ln>
                    <a:noFill/>
                  </a:ln>
                  <a:effectLst/>
                  <a:uLnTx/>
                  <a:uFillTx/>
                  <a:latin typeface="+mj-lt"/>
                  <a:ea typeface="+mn-ea"/>
                  <a:cs typeface="Arial" charset="0"/>
                </a:rPr>
                <a:t>1990</a:t>
              </a:r>
              <a:endParaRPr kumimoji="0" lang="en-GB" b="1" i="0" u="none" strike="noStrike" kern="1200" cap="none" spc="0" normalizeH="0" baseline="0" noProof="0" dirty="0">
                <a:ln>
                  <a:noFill/>
                </a:ln>
                <a:effectLst/>
                <a:uLnTx/>
                <a:uFillTx/>
                <a:latin typeface="+mj-lt"/>
                <a:ea typeface="+mn-ea"/>
                <a:cs typeface="Arial" charset="0"/>
              </a:endParaRPr>
            </a:p>
          </p:txBody>
        </p:sp>
        <p:sp>
          <p:nvSpPr>
            <p:cNvPr id="9" name="TextBox 8">
              <a:extLst>
                <a:ext uri="{FF2B5EF4-FFF2-40B4-BE49-F238E27FC236}">
                  <a16:creationId xmlns:a16="http://schemas.microsoft.com/office/drawing/2014/main" id="{BDD7246F-0DCE-4F55-A86F-22734C3F48E5}"/>
                </a:ext>
              </a:extLst>
            </p:cNvPr>
            <p:cNvSpPr txBox="1"/>
            <p:nvPr/>
          </p:nvSpPr>
          <p:spPr>
            <a:xfrm>
              <a:off x="2950325"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a:ln>
                    <a:noFill/>
                  </a:ln>
                  <a:effectLst/>
                  <a:uLnTx/>
                  <a:uFillTx/>
                  <a:latin typeface="+mj-lt"/>
                  <a:ea typeface="+mn-ea"/>
                  <a:cs typeface="Arial" charset="0"/>
                </a:rPr>
                <a:t>1999</a:t>
              </a:r>
              <a:endParaRPr kumimoji="0" lang="en-GB" b="1" i="0" u="none" strike="noStrike" kern="1200" cap="none" spc="0" normalizeH="0" baseline="0" noProof="0" dirty="0">
                <a:ln>
                  <a:noFill/>
                </a:ln>
                <a:effectLst/>
                <a:uLnTx/>
                <a:uFillTx/>
                <a:latin typeface="+mj-lt"/>
                <a:ea typeface="+mn-ea"/>
                <a:cs typeface="Arial" charset="0"/>
              </a:endParaRPr>
            </a:p>
          </p:txBody>
        </p:sp>
        <p:sp>
          <p:nvSpPr>
            <p:cNvPr id="10" name="TextBox 9">
              <a:extLst>
                <a:ext uri="{FF2B5EF4-FFF2-40B4-BE49-F238E27FC236}">
                  <a16:creationId xmlns:a16="http://schemas.microsoft.com/office/drawing/2014/main" id="{25D6649E-66D4-465F-AC29-3CC10AB59958}"/>
                </a:ext>
              </a:extLst>
            </p:cNvPr>
            <p:cNvSpPr txBox="1"/>
            <p:nvPr/>
          </p:nvSpPr>
          <p:spPr>
            <a:xfrm>
              <a:off x="4169983"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a:ln>
                    <a:noFill/>
                  </a:ln>
                  <a:effectLst/>
                  <a:uLnTx/>
                  <a:uFillTx/>
                  <a:latin typeface="+mj-lt"/>
                  <a:ea typeface="+mn-ea"/>
                  <a:cs typeface="Arial" charset="0"/>
                </a:rPr>
                <a:t>2003</a:t>
              </a:r>
              <a:endParaRPr kumimoji="0" lang="en-GB" b="1" i="0" u="none" strike="noStrike" kern="1200" cap="none" spc="0" normalizeH="0" baseline="0" noProof="0" dirty="0">
                <a:ln>
                  <a:noFill/>
                </a:ln>
                <a:effectLst/>
                <a:uLnTx/>
                <a:uFillTx/>
                <a:latin typeface="+mj-lt"/>
                <a:ea typeface="+mn-ea"/>
                <a:cs typeface="Arial" charset="0"/>
              </a:endParaRPr>
            </a:p>
          </p:txBody>
        </p:sp>
        <p:sp>
          <p:nvSpPr>
            <p:cNvPr id="11" name="TextBox 10">
              <a:extLst>
                <a:ext uri="{FF2B5EF4-FFF2-40B4-BE49-F238E27FC236}">
                  <a16:creationId xmlns:a16="http://schemas.microsoft.com/office/drawing/2014/main" id="{8DF3A147-E9E9-4665-8719-C10B47FF8664}"/>
                </a:ext>
              </a:extLst>
            </p:cNvPr>
            <p:cNvSpPr txBox="1"/>
            <p:nvPr/>
          </p:nvSpPr>
          <p:spPr>
            <a:xfrm>
              <a:off x="5389641"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a:ln>
                    <a:noFill/>
                  </a:ln>
                  <a:effectLst/>
                  <a:uLnTx/>
                  <a:uFillTx/>
                  <a:latin typeface="+mj-lt"/>
                  <a:ea typeface="+mn-ea"/>
                  <a:cs typeface="Arial" charset="0"/>
                </a:rPr>
                <a:t>2009</a:t>
              </a:r>
              <a:endParaRPr kumimoji="0" lang="en-GB" b="1" i="0" u="none" strike="noStrike" kern="1200" cap="none" spc="0" normalizeH="0" baseline="0" noProof="0" dirty="0">
                <a:ln>
                  <a:noFill/>
                </a:ln>
                <a:effectLst/>
                <a:uLnTx/>
                <a:uFillTx/>
                <a:latin typeface="+mj-lt"/>
                <a:ea typeface="+mn-ea"/>
                <a:cs typeface="Arial" charset="0"/>
              </a:endParaRPr>
            </a:p>
          </p:txBody>
        </p:sp>
        <p:sp>
          <p:nvSpPr>
            <p:cNvPr id="12" name="TextBox 11">
              <a:extLst>
                <a:ext uri="{FF2B5EF4-FFF2-40B4-BE49-F238E27FC236}">
                  <a16:creationId xmlns:a16="http://schemas.microsoft.com/office/drawing/2014/main" id="{3ED63383-BB82-46D0-A7C9-401B5AAEF142}"/>
                </a:ext>
              </a:extLst>
            </p:cNvPr>
            <p:cNvSpPr txBox="1"/>
            <p:nvPr/>
          </p:nvSpPr>
          <p:spPr>
            <a:xfrm>
              <a:off x="6609299"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a:ln>
                    <a:noFill/>
                  </a:ln>
                  <a:effectLst/>
                  <a:uLnTx/>
                  <a:uFillTx/>
                  <a:latin typeface="+mj-lt"/>
                  <a:ea typeface="+mn-ea"/>
                  <a:cs typeface="Arial" charset="0"/>
                </a:rPr>
                <a:t>2016</a:t>
              </a:r>
              <a:endParaRPr kumimoji="0" lang="en-GB" b="1" i="0" u="none" strike="noStrike" kern="1200" cap="none" spc="0" normalizeH="0" baseline="0" noProof="0" dirty="0">
                <a:ln>
                  <a:noFill/>
                </a:ln>
                <a:effectLst/>
                <a:uLnTx/>
                <a:uFillTx/>
                <a:latin typeface="+mj-lt"/>
                <a:ea typeface="+mn-ea"/>
                <a:cs typeface="Arial" charset="0"/>
              </a:endParaRPr>
            </a:p>
          </p:txBody>
        </p:sp>
        <p:sp>
          <p:nvSpPr>
            <p:cNvPr id="13" name="TextBox 12">
              <a:extLst>
                <a:ext uri="{FF2B5EF4-FFF2-40B4-BE49-F238E27FC236}">
                  <a16:creationId xmlns:a16="http://schemas.microsoft.com/office/drawing/2014/main" id="{A3089690-EB4E-41B7-93BD-9A6C517636F3}"/>
                </a:ext>
              </a:extLst>
            </p:cNvPr>
            <p:cNvSpPr txBox="1"/>
            <p:nvPr/>
          </p:nvSpPr>
          <p:spPr>
            <a:xfrm>
              <a:off x="511009" y="34184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effectLst/>
                  <a:uLnTx/>
                  <a:uFillTx/>
                  <a:latin typeface="+mj-lt"/>
                  <a:ea typeface="+mn-ea"/>
                  <a:cs typeface="Arial" charset="0"/>
                </a:rPr>
                <a:t>1989</a:t>
              </a:r>
            </a:p>
          </p:txBody>
        </p:sp>
        <p:sp>
          <p:nvSpPr>
            <p:cNvPr id="14" name="TextBox 13">
              <a:extLst>
                <a:ext uri="{FF2B5EF4-FFF2-40B4-BE49-F238E27FC236}">
                  <a16:creationId xmlns:a16="http://schemas.microsoft.com/office/drawing/2014/main" id="{C6A8C764-32A5-49E3-AE06-C05A7C12C851}"/>
                </a:ext>
              </a:extLst>
            </p:cNvPr>
            <p:cNvSpPr txBox="1"/>
            <p:nvPr/>
          </p:nvSpPr>
          <p:spPr>
            <a:xfrm>
              <a:off x="7828957" y="3279962"/>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effectLst/>
                  <a:uLnTx/>
                  <a:uFillTx/>
                  <a:latin typeface="+mj-lt"/>
                  <a:ea typeface="+mn-ea"/>
                  <a:cs typeface="Arial" charset="0"/>
                </a:rPr>
                <a:t>Aug 2017</a:t>
              </a:r>
            </a:p>
          </p:txBody>
        </p:sp>
        <p:sp>
          <p:nvSpPr>
            <p:cNvPr id="15" name="TextBox 14">
              <a:extLst>
                <a:ext uri="{FF2B5EF4-FFF2-40B4-BE49-F238E27FC236}">
                  <a16:creationId xmlns:a16="http://schemas.microsoft.com/office/drawing/2014/main" id="{DB75B1B6-2E18-48C4-8471-3E72D7A1DC50}"/>
                </a:ext>
              </a:extLst>
            </p:cNvPr>
            <p:cNvSpPr txBox="1"/>
            <p:nvPr/>
          </p:nvSpPr>
          <p:spPr>
            <a:xfrm>
              <a:off x="9048615" y="3279961"/>
              <a:ext cx="1209146" cy="646331"/>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effectLst/>
                  <a:uLnTx/>
                  <a:uFillTx/>
                  <a:latin typeface="+mj-lt"/>
                  <a:ea typeface="+mn-ea"/>
                  <a:cs typeface="Arial" charset="0"/>
                </a:rPr>
                <a:t>Oct</a:t>
              </a:r>
              <a:br>
                <a:rPr kumimoji="0" lang="en-GB" b="1" i="0" u="none" strike="noStrike" kern="1200" cap="none" spc="0" normalizeH="0" baseline="0" noProof="0" dirty="0">
                  <a:ln>
                    <a:noFill/>
                  </a:ln>
                  <a:effectLst/>
                  <a:uLnTx/>
                  <a:uFillTx/>
                  <a:latin typeface="+mj-lt"/>
                  <a:ea typeface="+mn-ea"/>
                  <a:cs typeface="Arial" charset="0"/>
                </a:rPr>
              </a:br>
              <a:r>
                <a:rPr kumimoji="0" lang="en-GB" b="1" i="0" u="none" strike="noStrike" kern="1200" cap="none" spc="0" normalizeH="0" baseline="0" noProof="0" dirty="0">
                  <a:ln>
                    <a:noFill/>
                  </a:ln>
                  <a:effectLst/>
                  <a:uLnTx/>
                  <a:uFillTx/>
                  <a:latin typeface="+mj-lt"/>
                  <a:ea typeface="+mn-ea"/>
                  <a:cs typeface="Arial" charset="0"/>
                </a:rPr>
                <a:t>2017</a:t>
              </a:r>
            </a:p>
          </p:txBody>
        </p:sp>
        <p:sp>
          <p:nvSpPr>
            <p:cNvPr id="16" name="TextBox 15">
              <a:extLst>
                <a:ext uri="{FF2B5EF4-FFF2-40B4-BE49-F238E27FC236}">
                  <a16:creationId xmlns:a16="http://schemas.microsoft.com/office/drawing/2014/main" id="{FF5012B0-72B1-4394-B6EF-1EAC04F94B86}"/>
                </a:ext>
              </a:extLst>
            </p:cNvPr>
            <p:cNvSpPr txBox="1"/>
            <p:nvPr/>
          </p:nvSpPr>
          <p:spPr>
            <a:xfrm>
              <a:off x="10268271" y="3279960"/>
              <a:ext cx="1209146" cy="369332"/>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GB" b="1" i="0" u="none" strike="noStrike" kern="1200" cap="none" spc="0" normalizeH="0" baseline="0" noProof="0" dirty="0">
                  <a:ln>
                    <a:noFill/>
                  </a:ln>
                  <a:effectLst/>
                  <a:uLnTx/>
                  <a:uFillTx/>
                  <a:latin typeface="+mj-lt"/>
                  <a:ea typeface="+mn-ea"/>
                  <a:cs typeface="Arial" charset="0"/>
                </a:rPr>
                <a:t>Dec 2017</a:t>
              </a:r>
            </a:p>
          </p:txBody>
        </p:sp>
      </p:grpSp>
      <p:sp>
        <p:nvSpPr>
          <p:cNvPr id="17" name="TextBox 16">
            <a:extLst>
              <a:ext uri="{FF2B5EF4-FFF2-40B4-BE49-F238E27FC236}">
                <a16:creationId xmlns:a16="http://schemas.microsoft.com/office/drawing/2014/main" id="{6D27E378-1E2F-4F1F-88EA-BEDF2F0E49CC}"/>
              </a:ext>
            </a:extLst>
          </p:cNvPr>
          <p:cNvSpPr txBox="1"/>
          <p:nvPr/>
        </p:nvSpPr>
        <p:spPr>
          <a:xfrm>
            <a:off x="3718226" y="1892228"/>
            <a:ext cx="1798237" cy="757130"/>
          </a:xfrm>
          <a:prstGeom prst="rect">
            <a:avLst/>
          </a:prstGeom>
          <a:solidFill>
            <a:schemeClr val="bg1"/>
          </a:solidFill>
          <a:ln w="19050">
            <a:solidFill>
              <a:schemeClr val="bg1">
                <a:lumMod val="75000"/>
              </a:schemeClr>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China first country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to approve a gene therapy-based product for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clinical use</a:t>
            </a:r>
            <a:r>
              <a:rPr kumimoji="0" lang="en-GB" sz="1200" b="1" i="0" u="none" strike="noStrike" kern="1200" cap="none" spc="0" normalizeH="0" baseline="30000" noProof="0" dirty="0">
                <a:ln>
                  <a:noFill/>
                </a:ln>
                <a:solidFill>
                  <a:schemeClr val="tx1"/>
                </a:solidFill>
                <a:effectLst/>
                <a:uLnTx/>
                <a:uFillTx/>
                <a:ea typeface="+mn-ea"/>
                <a:cs typeface="Arial" charset="0"/>
              </a:rPr>
              <a:t>4</a:t>
            </a:r>
          </a:p>
        </p:txBody>
      </p:sp>
      <p:sp>
        <p:nvSpPr>
          <p:cNvPr id="18" name="TextBox 17">
            <a:extLst>
              <a:ext uri="{FF2B5EF4-FFF2-40B4-BE49-F238E27FC236}">
                <a16:creationId xmlns:a16="http://schemas.microsoft.com/office/drawing/2014/main" id="{D3DEB4EB-FE83-4AD1-AA91-CDC403D76A68}"/>
              </a:ext>
            </a:extLst>
          </p:cNvPr>
          <p:cNvSpPr txBox="1"/>
          <p:nvPr/>
        </p:nvSpPr>
        <p:spPr>
          <a:xfrm>
            <a:off x="5204089" y="4716444"/>
            <a:ext cx="1578875" cy="757130"/>
          </a:xfrm>
          <a:prstGeom prst="rect">
            <a:avLst/>
          </a:prstGeom>
          <a:solidFill>
            <a:schemeClr val="bg1"/>
          </a:solidFill>
          <a:ln w="19050">
            <a:solidFill>
              <a:schemeClr val="bg1">
                <a:lumMod val="75000"/>
              </a:schemeClr>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First successful phase 3 gene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therapy clinical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trial in the EU</a:t>
            </a:r>
            <a:r>
              <a:rPr kumimoji="0" lang="en-GB" sz="1200" b="1" i="0" u="none" strike="noStrike" kern="1200" cap="none" spc="0" normalizeH="0" baseline="30000" noProof="0" dirty="0">
                <a:ln>
                  <a:noFill/>
                </a:ln>
                <a:solidFill>
                  <a:schemeClr val="tx1"/>
                </a:solidFill>
                <a:effectLst/>
                <a:uLnTx/>
                <a:uFillTx/>
                <a:ea typeface="+mn-ea"/>
                <a:cs typeface="Arial" charset="0"/>
              </a:rPr>
              <a:t>5</a:t>
            </a:r>
            <a:endParaRPr kumimoji="0" lang="en-GB" sz="1200" b="1" i="0" u="none" strike="noStrike" kern="1200" cap="none" spc="0" normalizeH="0" baseline="0" noProof="0" dirty="0">
              <a:ln>
                <a:noFill/>
              </a:ln>
              <a:solidFill>
                <a:schemeClr val="tx1"/>
              </a:solidFill>
              <a:effectLst/>
              <a:uLnTx/>
              <a:uFillTx/>
              <a:ea typeface="+mn-ea"/>
              <a:cs typeface="Arial" charset="0"/>
            </a:endParaRPr>
          </a:p>
        </p:txBody>
      </p:sp>
      <p:sp>
        <p:nvSpPr>
          <p:cNvPr id="19" name="TextBox 18">
            <a:extLst>
              <a:ext uri="{FF2B5EF4-FFF2-40B4-BE49-F238E27FC236}">
                <a16:creationId xmlns:a16="http://schemas.microsoft.com/office/drawing/2014/main" id="{B09D66FD-EE0B-44F6-83F5-F203B702F595}"/>
              </a:ext>
            </a:extLst>
          </p:cNvPr>
          <p:cNvSpPr txBox="1"/>
          <p:nvPr/>
        </p:nvSpPr>
        <p:spPr>
          <a:xfrm>
            <a:off x="6383651" y="2058679"/>
            <a:ext cx="1699784" cy="590931"/>
          </a:xfrm>
          <a:prstGeom prst="rect">
            <a:avLst/>
          </a:prstGeom>
          <a:solidFill>
            <a:schemeClr val="bg1"/>
          </a:solidFill>
          <a:ln w="19050">
            <a:solidFill>
              <a:schemeClr val="bg1">
                <a:lumMod val="75000"/>
              </a:schemeClr>
            </a:solidFill>
          </a:ln>
        </p:spPr>
        <p:txBody>
          <a:bodyPr wrap="square" lIns="0" rIns="0" rtlCol="0" anchor="b">
            <a:spAutoFit/>
          </a:body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effectLst/>
                <a:uLnTx/>
                <a:uFillTx/>
                <a:ea typeface="+mn-ea"/>
                <a:cs typeface="Arial" charset="0"/>
              </a:rPr>
              <a:t>Europe approves </a:t>
            </a:r>
            <a:r>
              <a:rPr kumimoji="0" lang="is-IS" sz="1200" b="1" i="0" u="none" strike="noStrike" kern="1200" cap="none" spc="0" normalizeH="0" baseline="0" noProof="0" dirty="0">
                <a:ln>
                  <a:noFill/>
                </a:ln>
                <a:effectLst/>
                <a:uLnTx/>
                <a:uFillTx/>
                <a:ea typeface="+mn-ea"/>
                <a:cs typeface="Arial" charset="0"/>
              </a:rPr>
              <a:t>GSK2696273</a:t>
            </a:r>
            <a:r>
              <a:rPr kumimoji="0" lang="en-GB" sz="1200" b="1" i="0" u="none" strike="noStrike" kern="1200" cap="none" spc="0" normalizeH="0" baseline="0" noProof="0" dirty="0">
                <a:ln>
                  <a:noFill/>
                </a:ln>
                <a:effectLst/>
                <a:uLnTx/>
                <a:uFillTx/>
                <a:ea typeface="+mn-ea"/>
                <a:cs typeface="Arial" charset="0"/>
              </a:rPr>
              <a:t> to treat patients with ADA-SCID</a:t>
            </a:r>
            <a:r>
              <a:rPr kumimoji="0" lang="en-GB" sz="1200" b="1" i="0" u="none" strike="noStrike" kern="1200" cap="none" spc="0" normalizeH="0" baseline="30000" noProof="0" dirty="0">
                <a:ln>
                  <a:noFill/>
                </a:ln>
                <a:effectLst/>
                <a:uLnTx/>
                <a:uFillTx/>
                <a:ea typeface="+mn-ea"/>
                <a:cs typeface="Arial" charset="0"/>
              </a:rPr>
              <a:t>6</a:t>
            </a:r>
            <a:endParaRPr kumimoji="0" lang="en-GB" sz="1200" b="1" i="0" u="none" strike="noStrike" kern="1200" cap="none" spc="0" normalizeH="0" baseline="0" noProof="0" dirty="0">
              <a:ln>
                <a:noFill/>
              </a:ln>
              <a:effectLst/>
              <a:uLnTx/>
              <a:uFillTx/>
              <a:ea typeface="+mn-ea"/>
              <a:cs typeface="Arial" charset="0"/>
            </a:endParaRPr>
          </a:p>
        </p:txBody>
      </p:sp>
      <p:sp>
        <p:nvSpPr>
          <p:cNvPr id="20" name="TextBox 19">
            <a:extLst>
              <a:ext uri="{FF2B5EF4-FFF2-40B4-BE49-F238E27FC236}">
                <a16:creationId xmlns:a16="http://schemas.microsoft.com/office/drawing/2014/main" id="{DD37A57F-5BE3-4639-A393-E588FD3C49C0}"/>
              </a:ext>
            </a:extLst>
          </p:cNvPr>
          <p:cNvSpPr txBox="1"/>
          <p:nvPr/>
        </p:nvSpPr>
        <p:spPr>
          <a:xfrm>
            <a:off x="8802505" y="1729368"/>
            <a:ext cx="1699784" cy="923330"/>
          </a:xfrm>
          <a:prstGeom prst="rect">
            <a:avLst/>
          </a:prstGeom>
          <a:solidFill>
            <a:schemeClr val="bg1"/>
          </a:solidFill>
          <a:ln w="19050">
            <a:solidFill>
              <a:schemeClr val="bg1">
                <a:lumMod val="75000"/>
              </a:schemeClr>
            </a:solidFill>
          </a:ln>
        </p:spPr>
        <p:txBody>
          <a:bodyPr wrap="square" lIns="0" rIns="0" rtlCol="0" anchor="b">
            <a:no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US approves axicabtagene ciloleucel (CAR-T cell therapy) for large B-cell lymphoma</a:t>
            </a:r>
            <a:r>
              <a:rPr kumimoji="0" lang="en-GB" sz="1200" b="1" i="0" u="none" strike="noStrike" kern="1200" cap="none" spc="0" normalizeH="0" baseline="30000" noProof="0" dirty="0">
                <a:ln>
                  <a:noFill/>
                </a:ln>
                <a:solidFill>
                  <a:schemeClr val="tx1"/>
                </a:solidFill>
                <a:effectLst/>
                <a:uLnTx/>
                <a:uFillTx/>
                <a:ea typeface="+mn-ea"/>
                <a:cs typeface="Arial" charset="0"/>
              </a:rPr>
              <a:t>8</a:t>
            </a:r>
          </a:p>
        </p:txBody>
      </p:sp>
      <p:sp>
        <p:nvSpPr>
          <p:cNvPr id="21" name="TextBox 20">
            <a:extLst>
              <a:ext uri="{FF2B5EF4-FFF2-40B4-BE49-F238E27FC236}">
                <a16:creationId xmlns:a16="http://schemas.microsoft.com/office/drawing/2014/main" id="{652B6293-5B15-403D-BCA7-F71686872294}"/>
              </a:ext>
            </a:extLst>
          </p:cNvPr>
          <p:cNvSpPr txBox="1"/>
          <p:nvPr/>
        </p:nvSpPr>
        <p:spPr>
          <a:xfrm>
            <a:off x="7639888" y="4716444"/>
            <a:ext cx="1578875" cy="752499"/>
          </a:xfrm>
          <a:prstGeom prst="rect">
            <a:avLst/>
          </a:prstGeom>
          <a:solidFill>
            <a:schemeClr val="bg1"/>
          </a:solidFill>
          <a:ln w="19050">
            <a:solidFill>
              <a:schemeClr val="bg1">
                <a:lumMod val="75000"/>
              </a:schemeClr>
            </a:solidFill>
          </a:ln>
        </p:spPr>
        <p:txBody>
          <a:bodyPr wrap="square" lIns="0" rIns="0" rtlCol="0" anchor="b">
            <a:no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US approves tisagenlecleucel (CAR-T cell therapy) for leukemia</a:t>
            </a:r>
            <a:r>
              <a:rPr kumimoji="0" lang="en-GB" sz="1200" b="1" i="0" u="none" strike="noStrike" kern="1200" cap="none" spc="0" normalizeH="0" baseline="30000" noProof="0" dirty="0">
                <a:ln>
                  <a:noFill/>
                </a:ln>
                <a:solidFill>
                  <a:schemeClr val="tx1"/>
                </a:solidFill>
                <a:effectLst/>
                <a:uLnTx/>
                <a:uFillTx/>
                <a:ea typeface="+mn-ea"/>
                <a:cs typeface="Arial" charset="0"/>
              </a:rPr>
              <a:t>7</a:t>
            </a:r>
          </a:p>
        </p:txBody>
      </p:sp>
      <p:sp>
        <p:nvSpPr>
          <p:cNvPr id="22" name="TextBox 21">
            <a:extLst>
              <a:ext uri="{FF2B5EF4-FFF2-40B4-BE49-F238E27FC236}">
                <a16:creationId xmlns:a16="http://schemas.microsoft.com/office/drawing/2014/main" id="{02B23BC9-30BD-47BC-A4B2-96EB200589A9}"/>
              </a:ext>
            </a:extLst>
          </p:cNvPr>
          <p:cNvSpPr txBox="1"/>
          <p:nvPr/>
        </p:nvSpPr>
        <p:spPr>
          <a:xfrm>
            <a:off x="10033275" y="4876026"/>
            <a:ext cx="1673144" cy="923330"/>
          </a:xfrm>
          <a:prstGeom prst="rect">
            <a:avLst/>
          </a:prstGeom>
          <a:solidFill>
            <a:schemeClr val="bg1"/>
          </a:solidFill>
          <a:ln w="19050">
            <a:solidFill>
              <a:schemeClr val="bg1">
                <a:lumMod val="75000"/>
              </a:schemeClr>
            </a:solidFill>
          </a:ln>
        </p:spPr>
        <p:txBody>
          <a:bodyPr wrap="square" lIns="0" rIns="0" rtlCol="0" anchor="b">
            <a:spAutoFit/>
          </a:body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effectLst/>
                <a:uLnTx/>
                <a:uFillTx/>
                <a:ea typeface="+mn-ea"/>
                <a:cs typeface="Arial" charset="0"/>
              </a:rPr>
              <a:t>US approves first </a:t>
            </a:r>
            <a:br>
              <a:rPr kumimoji="0" lang="en-GB" sz="1200" b="1" i="0" u="none" strike="noStrike" kern="1200" cap="none" spc="0" normalizeH="0" baseline="0" noProof="0" dirty="0">
                <a:ln>
                  <a:noFill/>
                </a:ln>
                <a:effectLst/>
                <a:uLnTx/>
                <a:uFillTx/>
                <a:ea typeface="+mn-ea"/>
                <a:cs typeface="Arial" charset="0"/>
              </a:rPr>
            </a:br>
            <a:r>
              <a:rPr kumimoji="0" lang="en-GB" sz="1200" b="1" i="0" u="none" strike="noStrike" kern="1200" cap="none" spc="0" normalizeH="0" baseline="0" noProof="0" dirty="0">
                <a:ln>
                  <a:noFill/>
                </a:ln>
                <a:effectLst/>
                <a:uLnTx/>
                <a:uFillTx/>
                <a:ea typeface="+mn-ea"/>
                <a:cs typeface="Arial" charset="0"/>
              </a:rPr>
              <a:t>directly administered gene therapy, </a:t>
            </a:r>
            <a:br>
              <a:rPr kumimoji="0" lang="en-GB" sz="1200" b="1" i="0" u="none" strike="noStrike" kern="1200" cap="none" spc="0" normalizeH="0" baseline="0" noProof="0" dirty="0">
                <a:ln>
                  <a:noFill/>
                </a:ln>
                <a:effectLst/>
                <a:uLnTx/>
                <a:uFillTx/>
                <a:ea typeface="+mn-ea"/>
                <a:cs typeface="Arial" charset="0"/>
              </a:rPr>
            </a:br>
            <a:r>
              <a:rPr kumimoji="0" lang="en-GB" sz="1200" b="1" i="0" u="none" strike="noStrike" kern="1200" cap="none" spc="0" normalizeH="0" baseline="0" noProof="0" dirty="0">
                <a:ln>
                  <a:noFill/>
                </a:ln>
                <a:effectLst/>
                <a:uLnTx/>
                <a:uFillTx/>
                <a:ea typeface="+mn-ea"/>
                <a:cs typeface="Arial" charset="0"/>
              </a:rPr>
              <a:t>voretigene neparvovec for retinal dystrophy</a:t>
            </a:r>
            <a:r>
              <a:rPr kumimoji="0" lang="en-GB" sz="1200" b="1" i="0" u="none" strike="noStrike" kern="1200" cap="none" spc="0" normalizeH="0" baseline="30000" noProof="0" dirty="0">
                <a:ln>
                  <a:noFill/>
                </a:ln>
                <a:effectLst/>
                <a:uLnTx/>
                <a:uFillTx/>
                <a:ea typeface="+mn-ea"/>
                <a:cs typeface="Arial" charset="0"/>
              </a:rPr>
              <a:t>9</a:t>
            </a:r>
          </a:p>
        </p:txBody>
      </p:sp>
      <p:sp>
        <p:nvSpPr>
          <p:cNvPr id="23" name="TextBox 22">
            <a:extLst>
              <a:ext uri="{FF2B5EF4-FFF2-40B4-BE49-F238E27FC236}">
                <a16:creationId xmlns:a16="http://schemas.microsoft.com/office/drawing/2014/main" id="{1A3A09D5-2E57-40C1-A6E2-E3BF1114C000}"/>
              </a:ext>
            </a:extLst>
          </p:cNvPr>
          <p:cNvSpPr txBox="1"/>
          <p:nvPr/>
        </p:nvSpPr>
        <p:spPr>
          <a:xfrm>
            <a:off x="5204089" y="4462543"/>
            <a:ext cx="1578875" cy="258532"/>
          </a:xfrm>
          <a:prstGeom prst="rect">
            <a:avLst/>
          </a:prstGeom>
          <a:solidFill>
            <a:schemeClr val="accent4"/>
          </a:solidFill>
          <a:ln w="19050">
            <a:solidFill>
              <a:schemeClr val="accent4"/>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Adenovirus vector</a:t>
            </a:r>
          </a:p>
        </p:txBody>
      </p:sp>
      <p:sp>
        <p:nvSpPr>
          <p:cNvPr id="24" name="TextBox 23">
            <a:extLst>
              <a:ext uri="{FF2B5EF4-FFF2-40B4-BE49-F238E27FC236}">
                <a16:creationId xmlns:a16="http://schemas.microsoft.com/office/drawing/2014/main" id="{4D210494-CF43-4F54-8079-D8D25BA76E3A}"/>
              </a:ext>
            </a:extLst>
          </p:cNvPr>
          <p:cNvSpPr txBox="1"/>
          <p:nvPr/>
        </p:nvSpPr>
        <p:spPr>
          <a:xfrm>
            <a:off x="10033275" y="4457827"/>
            <a:ext cx="1673144" cy="252000"/>
          </a:xfrm>
          <a:prstGeom prst="rect">
            <a:avLst/>
          </a:prstGeom>
          <a:solidFill>
            <a:schemeClr val="accent5"/>
          </a:solidFill>
          <a:ln w="19050">
            <a:solidFill>
              <a:schemeClr val="accent5"/>
            </a:solidFill>
          </a:ln>
        </p:spPr>
        <p:txBody>
          <a:bodyPr wrap="square" lIns="0" rIns="0" rtlCol="0" anchor="b">
            <a:no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AAV vector</a:t>
            </a:r>
          </a:p>
        </p:txBody>
      </p:sp>
      <p:sp>
        <p:nvSpPr>
          <p:cNvPr id="25" name="TextBox 24">
            <a:extLst>
              <a:ext uri="{FF2B5EF4-FFF2-40B4-BE49-F238E27FC236}">
                <a16:creationId xmlns:a16="http://schemas.microsoft.com/office/drawing/2014/main" id="{ECC20FB8-6338-4011-86B4-839CC2E03FD5}"/>
              </a:ext>
            </a:extLst>
          </p:cNvPr>
          <p:cNvSpPr txBox="1"/>
          <p:nvPr/>
        </p:nvSpPr>
        <p:spPr>
          <a:xfrm>
            <a:off x="7639889" y="4464444"/>
            <a:ext cx="1578875" cy="252000"/>
          </a:xfrm>
          <a:prstGeom prst="rect">
            <a:avLst/>
          </a:prstGeom>
          <a:solidFill>
            <a:schemeClr val="accent3"/>
          </a:solidFill>
          <a:ln w="19050">
            <a:solidFill>
              <a:schemeClr val="accent3"/>
            </a:solidFill>
          </a:ln>
        </p:spPr>
        <p:txBody>
          <a:bodyPr wrap="square" lIns="0" rIns="0" rtlCol="0" anchor="b">
            <a:no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Retrovirus vector</a:t>
            </a:r>
          </a:p>
        </p:txBody>
      </p:sp>
      <p:sp>
        <p:nvSpPr>
          <p:cNvPr id="26" name="TextBox 25">
            <a:extLst>
              <a:ext uri="{FF2B5EF4-FFF2-40B4-BE49-F238E27FC236}">
                <a16:creationId xmlns:a16="http://schemas.microsoft.com/office/drawing/2014/main" id="{7CFEB5D9-EA69-4940-A11E-31726A079D94}"/>
              </a:ext>
            </a:extLst>
          </p:cNvPr>
          <p:cNvSpPr txBox="1"/>
          <p:nvPr/>
        </p:nvSpPr>
        <p:spPr>
          <a:xfrm>
            <a:off x="3718226" y="1476906"/>
            <a:ext cx="1798237" cy="258532"/>
          </a:xfrm>
          <a:prstGeom prst="rect">
            <a:avLst/>
          </a:prstGeom>
          <a:solidFill>
            <a:schemeClr val="accent4"/>
          </a:solidFill>
          <a:ln w="19050">
            <a:solidFill>
              <a:schemeClr val="accent4"/>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Adenovirus vector</a:t>
            </a:r>
          </a:p>
        </p:txBody>
      </p:sp>
      <p:sp>
        <p:nvSpPr>
          <p:cNvPr id="27" name="TextBox 26">
            <a:extLst>
              <a:ext uri="{FF2B5EF4-FFF2-40B4-BE49-F238E27FC236}">
                <a16:creationId xmlns:a16="http://schemas.microsoft.com/office/drawing/2014/main" id="{00248DF9-ABE9-4808-BD72-AECE4A260965}"/>
              </a:ext>
            </a:extLst>
          </p:cNvPr>
          <p:cNvSpPr txBox="1"/>
          <p:nvPr/>
        </p:nvSpPr>
        <p:spPr>
          <a:xfrm>
            <a:off x="6383651" y="1648950"/>
            <a:ext cx="1699784" cy="258532"/>
          </a:xfrm>
          <a:prstGeom prst="rect">
            <a:avLst/>
          </a:prstGeom>
          <a:solidFill>
            <a:schemeClr val="accent3"/>
          </a:solidFill>
          <a:ln w="19050">
            <a:solidFill>
              <a:schemeClr val="accent3"/>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Retrovirus vector</a:t>
            </a:r>
          </a:p>
        </p:txBody>
      </p:sp>
      <p:sp>
        <p:nvSpPr>
          <p:cNvPr id="28" name="TextBox 27">
            <a:extLst>
              <a:ext uri="{FF2B5EF4-FFF2-40B4-BE49-F238E27FC236}">
                <a16:creationId xmlns:a16="http://schemas.microsoft.com/office/drawing/2014/main" id="{04B523D0-E740-41F0-9719-2695064C5BC0}"/>
              </a:ext>
            </a:extLst>
          </p:cNvPr>
          <p:cNvSpPr txBox="1"/>
          <p:nvPr/>
        </p:nvSpPr>
        <p:spPr>
          <a:xfrm>
            <a:off x="8802505" y="1469185"/>
            <a:ext cx="1699784" cy="258532"/>
          </a:xfrm>
          <a:prstGeom prst="rect">
            <a:avLst/>
          </a:prstGeom>
          <a:solidFill>
            <a:schemeClr val="accent3"/>
          </a:solidFill>
          <a:ln w="19050">
            <a:solidFill>
              <a:schemeClr val="accent3"/>
            </a:solidFill>
          </a:ln>
        </p:spPr>
        <p:txBody>
          <a:bodyPr wrap="square" lIns="0" rIns="0" rtlCol="0" anchor="b">
            <a:spAutoFit/>
          </a:bodyPr>
          <a:lstStyle>
            <a:defPPr>
              <a:defRPr lang="en-US"/>
            </a:defPPr>
            <a:lvl1pPr marL="72000">
              <a:defRPr sz="1000">
                <a:solidFill>
                  <a:srgbClr val="858789"/>
                </a:solidFill>
                <a:latin typeface="+mn-lt"/>
              </a:defRPr>
            </a:lvl1pPr>
          </a:lstStyle>
          <a:p>
            <a:pPr marL="7938"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Retrovirus vector</a:t>
            </a:r>
          </a:p>
        </p:txBody>
      </p:sp>
      <p:sp>
        <p:nvSpPr>
          <p:cNvPr id="29" name="TextBox 28">
            <a:extLst>
              <a:ext uri="{FF2B5EF4-FFF2-40B4-BE49-F238E27FC236}">
                <a16:creationId xmlns:a16="http://schemas.microsoft.com/office/drawing/2014/main" id="{92C2E6BC-DA18-415C-B78E-87D17B0B0A9B}"/>
              </a:ext>
            </a:extLst>
          </p:cNvPr>
          <p:cNvSpPr txBox="1"/>
          <p:nvPr/>
        </p:nvSpPr>
        <p:spPr>
          <a:xfrm>
            <a:off x="1590072" y="2053469"/>
            <a:ext cx="1578875" cy="590931"/>
          </a:xfrm>
          <a:prstGeom prst="rect">
            <a:avLst/>
          </a:prstGeom>
          <a:solidFill>
            <a:schemeClr val="bg1"/>
          </a:solidFill>
          <a:ln w="19050">
            <a:solidFill>
              <a:schemeClr val="bg1">
                <a:lumMod val="75000"/>
              </a:schemeClr>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First therapeutic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gene transfer in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ADA patients</a:t>
            </a:r>
            <a:r>
              <a:rPr kumimoji="0" lang="en-GB" sz="1200" b="1" i="0" u="none" strike="noStrike" kern="1200" cap="none" spc="0" normalizeH="0" baseline="30000" noProof="0" dirty="0">
                <a:ln>
                  <a:noFill/>
                </a:ln>
                <a:solidFill>
                  <a:schemeClr val="tx1"/>
                </a:solidFill>
                <a:effectLst/>
                <a:uLnTx/>
                <a:uFillTx/>
                <a:ea typeface="+mn-ea"/>
                <a:cs typeface="Arial" charset="0"/>
              </a:rPr>
              <a:t>2</a:t>
            </a:r>
            <a:endParaRPr kumimoji="0" lang="en-GB" sz="1200" b="1" i="0" u="none" strike="noStrike" kern="1200" cap="none" spc="0" normalizeH="0" baseline="0" noProof="0" dirty="0">
              <a:ln>
                <a:noFill/>
              </a:ln>
              <a:solidFill>
                <a:schemeClr val="tx1"/>
              </a:solidFill>
              <a:effectLst/>
              <a:uLnTx/>
              <a:uFillTx/>
              <a:ea typeface="+mn-ea"/>
              <a:cs typeface="Arial" charset="0"/>
            </a:endParaRPr>
          </a:p>
        </p:txBody>
      </p:sp>
      <p:sp>
        <p:nvSpPr>
          <p:cNvPr id="30" name="TextBox 29">
            <a:extLst>
              <a:ext uri="{FF2B5EF4-FFF2-40B4-BE49-F238E27FC236}">
                <a16:creationId xmlns:a16="http://schemas.microsoft.com/office/drawing/2014/main" id="{F02EE258-EE9E-4F48-93EF-E78691898034}"/>
              </a:ext>
            </a:extLst>
          </p:cNvPr>
          <p:cNvSpPr txBox="1"/>
          <p:nvPr/>
        </p:nvSpPr>
        <p:spPr>
          <a:xfrm>
            <a:off x="2756788" y="4887274"/>
            <a:ext cx="1578875" cy="590931"/>
          </a:xfrm>
          <a:prstGeom prst="rect">
            <a:avLst/>
          </a:prstGeom>
          <a:solidFill>
            <a:schemeClr val="bg1"/>
          </a:solidFill>
          <a:ln w="19050">
            <a:solidFill>
              <a:schemeClr val="bg1">
                <a:lumMod val="75000"/>
              </a:schemeClr>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The death of gene therapy clinical trial patient, Jesse Gelsinger</a:t>
            </a:r>
            <a:r>
              <a:rPr kumimoji="0" lang="en-GB" sz="1200" b="1" i="0" u="none" strike="noStrike" kern="1200" cap="none" spc="0" normalizeH="0" baseline="30000" noProof="0" dirty="0">
                <a:ln>
                  <a:noFill/>
                </a:ln>
                <a:solidFill>
                  <a:schemeClr val="tx1"/>
                </a:solidFill>
                <a:effectLst/>
                <a:uLnTx/>
                <a:uFillTx/>
                <a:ea typeface="+mn-ea"/>
                <a:cs typeface="Arial" charset="0"/>
              </a:rPr>
              <a:t>3</a:t>
            </a:r>
            <a:endParaRPr kumimoji="0" lang="en-GB" sz="1200" b="1" i="0" u="none" strike="noStrike" kern="1200" cap="none" spc="0" normalizeH="0" baseline="0" noProof="0" dirty="0">
              <a:ln>
                <a:noFill/>
              </a:ln>
              <a:solidFill>
                <a:schemeClr val="tx1"/>
              </a:solidFill>
              <a:effectLst/>
              <a:uLnTx/>
              <a:uFillTx/>
              <a:ea typeface="+mn-ea"/>
              <a:cs typeface="Arial" charset="0"/>
            </a:endParaRPr>
          </a:p>
        </p:txBody>
      </p:sp>
      <p:sp>
        <p:nvSpPr>
          <p:cNvPr id="31" name="TextBox 30">
            <a:extLst>
              <a:ext uri="{FF2B5EF4-FFF2-40B4-BE49-F238E27FC236}">
                <a16:creationId xmlns:a16="http://schemas.microsoft.com/office/drawing/2014/main" id="{3699E093-9DB7-47C2-A4E5-25FAA8ED788E}"/>
              </a:ext>
            </a:extLst>
          </p:cNvPr>
          <p:cNvSpPr txBox="1"/>
          <p:nvPr/>
        </p:nvSpPr>
        <p:spPr>
          <a:xfrm>
            <a:off x="348421" y="4894408"/>
            <a:ext cx="1578875" cy="757130"/>
          </a:xfrm>
          <a:prstGeom prst="rect">
            <a:avLst/>
          </a:prstGeom>
          <a:solidFill>
            <a:schemeClr val="bg1"/>
          </a:solidFill>
          <a:ln w="19050">
            <a:solidFill>
              <a:schemeClr val="bg1">
                <a:lumMod val="75000"/>
              </a:schemeClr>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First officially approved gene transfer into </a:t>
            </a:r>
            <a:br>
              <a:rPr kumimoji="0" lang="en-GB" sz="1200" b="1" i="0" u="none" strike="noStrike" kern="1200" cap="none" spc="0" normalizeH="0" baseline="0" noProof="0" dirty="0">
                <a:ln>
                  <a:noFill/>
                </a:ln>
                <a:solidFill>
                  <a:schemeClr val="tx1"/>
                </a:solidFill>
                <a:effectLst/>
                <a:uLnTx/>
                <a:uFillTx/>
                <a:ea typeface="+mn-ea"/>
                <a:cs typeface="Arial" charset="0"/>
              </a:rPr>
            </a:br>
            <a:r>
              <a:rPr kumimoji="0" lang="en-GB" sz="1200" b="1" i="0" u="none" strike="noStrike" kern="1200" cap="none" spc="0" normalizeH="0" baseline="0" noProof="0" dirty="0">
                <a:ln>
                  <a:noFill/>
                </a:ln>
                <a:solidFill>
                  <a:schemeClr val="tx1"/>
                </a:solidFill>
                <a:effectLst/>
                <a:uLnTx/>
                <a:uFillTx/>
                <a:ea typeface="+mn-ea"/>
                <a:cs typeface="Arial" charset="0"/>
              </a:rPr>
              <a:t>humans (Steven A. Rosenberg)</a:t>
            </a:r>
            <a:r>
              <a:rPr kumimoji="0" lang="en-GB" sz="1200" b="1" i="0" u="none" strike="noStrike" kern="1200" cap="none" spc="0" normalizeH="0" baseline="30000" noProof="0" dirty="0">
                <a:ln>
                  <a:noFill/>
                </a:ln>
                <a:solidFill>
                  <a:schemeClr val="tx1"/>
                </a:solidFill>
                <a:effectLst/>
                <a:uLnTx/>
                <a:uFillTx/>
                <a:ea typeface="+mn-ea"/>
                <a:cs typeface="Arial" charset="0"/>
              </a:rPr>
              <a:t>1</a:t>
            </a:r>
          </a:p>
        </p:txBody>
      </p:sp>
      <p:sp>
        <p:nvSpPr>
          <p:cNvPr id="32" name="TextBox 31">
            <a:extLst>
              <a:ext uri="{FF2B5EF4-FFF2-40B4-BE49-F238E27FC236}">
                <a16:creationId xmlns:a16="http://schemas.microsoft.com/office/drawing/2014/main" id="{A797CEB2-A862-408C-BF5F-778891575679}"/>
              </a:ext>
            </a:extLst>
          </p:cNvPr>
          <p:cNvSpPr txBox="1"/>
          <p:nvPr/>
        </p:nvSpPr>
        <p:spPr>
          <a:xfrm>
            <a:off x="348421" y="4467174"/>
            <a:ext cx="1578875" cy="258532"/>
          </a:xfrm>
          <a:prstGeom prst="rect">
            <a:avLst/>
          </a:prstGeom>
          <a:solidFill>
            <a:schemeClr val="accent4"/>
          </a:solidFill>
          <a:ln w="19050">
            <a:solidFill>
              <a:schemeClr val="accent4"/>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Adenovirus vector</a:t>
            </a:r>
          </a:p>
        </p:txBody>
      </p:sp>
      <p:sp>
        <p:nvSpPr>
          <p:cNvPr id="33" name="TextBox 32">
            <a:extLst>
              <a:ext uri="{FF2B5EF4-FFF2-40B4-BE49-F238E27FC236}">
                <a16:creationId xmlns:a16="http://schemas.microsoft.com/office/drawing/2014/main" id="{82CA3575-1E84-42DF-9CAE-AD597FBE5FF7}"/>
              </a:ext>
            </a:extLst>
          </p:cNvPr>
          <p:cNvSpPr txBox="1"/>
          <p:nvPr/>
        </p:nvSpPr>
        <p:spPr>
          <a:xfrm>
            <a:off x="2756789" y="4467174"/>
            <a:ext cx="1578875" cy="258532"/>
          </a:xfrm>
          <a:prstGeom prst="rect">
            <a:avLst/>
          </a:prstGeom>
          <a:solidFill>
            <a:schemeClr val="accent4"/>
          </a:solidFill>
          <a:ln w="19050">
            <a:solidFill>
              <a:schemeClr val="accent4"/>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latin typeface="+mj-lt"/>
                <a:ea typeface="+mn-ea"/>
                <a:cs typeface="Arial" charset="0"/>
              </a:rPr>
              <a:t>Adenovirus vector</a:t>
            </a:r>
          </a:p>
        </p:txBody>
      </p:sp>
      <p:sp>
        <p:nvSpPr>
          <p:cNvPr id="34" name="TextBox 33">
            <a:extLst>
              <a:ext uri="{FF2B5EF4-FFF2-40B4-BE49-F238E27FC236}">
                <a16:creationId xmlns:a16="http://schemas.microsoft.com/office/drawing/2014/main" id="{4B489DC3-00F4-47D4-83A9-83F0AB552421}"/>
              </a:ext>
            </a:extLst>
          </p:cNvPr>
          <p:cNvSpPr txBox="1"/>
          <p:nvPr/>
        </p:nvSpPr>
        <p:spPr>
          <a:xfrm>
            <a:off x="1590072" y="1799519"/>
            <a:ext cx="1578875" cy="258532"/>
          </a:xfrm>
          <a:prstGeom prst="rect">
            <a:avLst/>
          </a:prstGeom>
          <a:solidFill>
            <a:schemeClr val="accent3"/>
          </a:solidFill>
          <a:ln w="19050">
            <a:solidFill>
              <a:schemeClr val="accent3"/>
            </a:solidFill>
          </a:ln>
        </p:spPr>
        <p:txBody>
          <a:bodyPr wrap="square" lIns="0" rIns="0" rtlCol="0" anchor="b">
            <a:spAutoFit/>
          </a:bodyPr>
          <a:lstStyle>
            <a:defPPr>
              <a:defRPr lang="en-US"/>
            </a:defPPr>
            <a:lvl1pPr marL="72000">
              <a:defRPr sz="1000">
                <a:solidFill>
                  <a:srgbClr val="858789"/>
                </a:solidFill>
                <a:latin typeface="+mn-lt"/>
              </a:defRPr>
            </a:lvl1pPr>
          </a:lstStyle>
          <a:p>
            <a:pPr marL="0" marR="0" lvl="0" algn="ctr" defTabSz="914400" rtl="0" eaLnBrk="1" fontAlgn="base" latinLnBrk="0" hangingPunct="1">
              <a:lnSpc>
                <a:spcPct val="90000"/>
              </a:lnSpc>
              <a:spcBef>
                <a:spcPct val="0"/>
              </a:spcBef>
              <a:spcAft>
                <a:spcPct val="0"/>
              </a:spcAft>
              <a:buClrTx/>
              <a:buSzTx/>
              <a:buFontTx/>
              <a:buNone/>
              <a:defRPr/>
            </a:pPr>
            <a:r>
              <a:rPr kumimoji="0" lang="en-GB" sz="1200" b="1" i="0" u="none" strike="noStrike" kern="1200" cap="none" spc="0" normalizeH="0" baseline="0" noProof="0" dirty="0">
                <a:ln>
                  <a:noFill/>
                </a:ln>
                <a:solidFill>
                  <a:schemeClr val="tx1"/>
                </a:solidFill>
                <a:effectLst/>
                <a:uLnTx/>
                <a:uFillTx/>
                <a:ea typeface="+mn-ea"/>
                <a:cs typeface="Arial" charset="0"/>
              </a:rPr>
              <a:t>Retrovirus vector</a:t>
            </a:r>
          </a:p>
        </p:txBody>
      </p:sp>
      <p:cxnSp>
        <p:nvCxnSpPr>
          <p:cNvPr id="35" name="Straight Arrow Connector 34">
            <a:extLst>
              <a:ext uri="{FF2B5EF4-FFF2-40B4-BE49-F238E27FC236}">
                <a16:creationId xmlns:a16="http://schemas.microsoft.com/office/drawing/2014/main" id="{F0CFA938-B13E-4D6E-80A2-A8BB499D0021}"/>
              </a:ext>
            </a:extLst>
          </p:cNvPr>
          <p:cNvCxnSpPr>
            <a:stCxn id="29" idx="2"/>
          </p:cNvCxnSpPr>
          <p:nvPr/>
        </p:nvCxnSpPr>
        <p:spPr>
          <a:xfrm flipH="1">
            <a:off x="2377440" y="2644400"/>
            <a:ext cx="2070" cy="528568"/>
          </a:xfrm>
          <a:prstGeom prst="straightConnector1">
            <a:avLst/>
          </a:prstGeom>
          <a:ln w="1905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D25A938-2121-4012-B6BB-53CF7200B3D1}"/>
              </a:ext>
            </a:extLst>
          </p:cNvPr>
          <p:cNvCxnSpPr/>
          <p:nvPr/>
        </p:nvCxnSpPr>
        <p:spPr>
          <a:xfrm flipH="1">
            <a:off x="7213872" y="2644400"/>
            <a:ext cx="2070" cy="528568"/>
          </a:xfrm>
          <a:prstGeom prst="straightConnector1">
            <a:avLst/>
          </a:prstGeom>
          <a:ln w="1905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7D3369C0-9249-4A31-BB1F-BBC61888FFAB}"/>
              </a:ext>
            </a:extLst>
          </p:cNvPr>
          <p:cNvCxnSpPr/>
          <p:nvPr/>
        </p:nvCxnSpPr>
        <p:spPr>
          <a:xfrm flipH="1">
            <a:off x="9678398" y="2644400"/>
            <a:ext cx="2070" cy="528568"/>
          </a:xfrm>
          <a:prstGeom prst="straightConnector1">
            <a:avLst/>
          </a:prstGeom>
          <a:ln w="1905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3EB5D6F9-D4DB-4C9B-9A9F-ADB8D35DEBEC}"/>
              </a:ext>
            </a:extLst>
          </p:cNvPr>
          <p:cNvCxnSpPr>
            <a:cxnSpLocks/>
          </p:cNvCxnSpPr>
          <p:nvPr/>
        </p:nvCxnSpPr>
        <p:spPr>
          <a:xfrm flipV="1">
            <a:off x="8429325" y="3943892"/>
            <a:ext cx="0" cy="511408"/>
          </a:xfrm>
          <a:prstGeom prst="straightConnector1">
            <a:avLst/>
          </a:prstGeom>
          <a:ln w="19050">
            <a:solidFill>
              <a:schemeClr val="accent3"/>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8CB08C72-D34D-47C4-B574-6E4B884BBBE3}"/>
              </a:ext>
            </a:extLst>
          </p:cNvPr>
          <p:cNvCxnSpPr>
            <a:cxnSpLocks/>
          </p:cNvCxnSpPr>
          <p:nvPr/>
        </p:nvCxnSpPr>
        <p:spPr>
          <a:xfrm flipV="1">
            <a:off x="10869847" y="3946419"/>
            <a:ext cx="0" cy="511408"/>
          </a:xfrm>
          <a:prstGeom prst="straightConnector1">
            <a:avLst/>
          </a:prstGeom>
          <a:ln w="19050">
            <a:solidFill>
              <a:schemeClr val="accent5"/>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0" name="Straight Arrow Connector 39">
            <a:extLst>
              <a:ext uri="{FF2B5EF4-FFF2-40B4-BE49-F238E27FC236}">
                <a16:creationId xmlns:a16="http://schemas.microsoft.com/office/drawing/2014/main" id="{7FD096E1-FB85-45B6-BD42-83E73D2C279B}"/>
              </a:ext>
            </a:extLst>
          </p:cNvPr>
          <p:cNvCxnSpPr>
            <a:cxnSpLocks/>
          </p:cNvCxnSpPr>
          <p:nvPr/>
        </p:nvCxnSpPr>
        <p:spPr>
          <a:xfrm flipV="1">
            <a:off x="6009445" y="3951135"/>
            <a:ext cx="0" cy="511408"/>
          </a:xfrm>
          <a:prstGeom prst="straightConnector1">
            <a:avLst/>
          </a:prstGeom>
          <a:ln w="1905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BDE31631-FC18-4434-87B2-510CC199225D}"/>
              </a:ext>
            </a:extLst>
          </p:cNvPr>
          <p:cNvCxnSpPr>
            <a:cxnSpLocks/>
          </p:cNvCxnSpPr>
          <p:nvPr/>
        </p:nvCxnSpPr>
        <p:spPr>
          <a:xfrm flipV="1">
            <a:off x="3554898" y="3951135"/>
            <a:ext cx="0" cy="511408"/>
          </a:xfrm>
          <a:prstGeom prst="straightConnector1">
            <a:avLst/>
          </a:prstGeom>
          <a:ln w="1905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a:extLst>
              <a:ext uri="{FF2B5EF4-FFF2-40B4-BE49-F238E27FC236}">
                <a16:creationId xmlns:a16="http://schemas.microsoft.com/office/drawing/2014/main" id="{B400805A-E3AF-44AF-8CAB-C0678F8C08EB}"/>
              </a:ext>
            </a:extLst>
          </p:cNvPr>
          <p:cNvCxnSpPr>
            <a:cxnSpLocks/>
          </p:cNvCxnSpPr>
          <p:nvPr/>
        </p:nvCxnSpPr>
        <p:spPr>
          <a:xfrm flipV="1">
            <a:off x="1140896" y="3951135"/>
            <a:ext cx="0" cy="511408"/>
          </a:xfrm>
          <a:prstGeom prst="straightConnector1">
            <a:avLst/>
          </a:prstGeom>
          <a:ln w="1905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618B7F95-9AA0-4E6A-803D-E426D602CD51}"/>
              </a:ext>
            </a:extLst>
          </p:cNvPr>
          <p:cNvCxnSpPr/>
          <p:nvPr/>
        </p:nvCxnSpPr>
        <p:spPr>
          <a:xfrm flipH="1">
            <a:off x="4615274" y="2662186"/>
            <a:ext cx="2070" cy="528568"/>
          </a:xfrm>
          <a:prstGeom prst="straightConnector1">
            <a:avLst/>
          </a:prstGeom>
          <a:ln w="19050">
            <a:solidFill>
              <a:schemeClr val="accent4"/>
            </a:solidFill>
            <a:prstDash val="sysDash"/>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613548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32500-6A6C-4651-BB35-B72BE67418C8}"/>
              </a:ext>
            </a:extLst>
          </p:cNvPr>
          <p:cNvSpPr>
            <a:spLocks noGrp="1"/>
          </p:cNvSpPr>
          <p:nvPr>
            <p:ph type="title"/>
          </p:nvPr>
        </p:nvSpPr>
        <p:spPr>
          <a:xfrm>
            <a:off x="838200" y="365126"/>
            <a:ext cx="10515600" cy="997510"/>
          </a:xfrm>
        </p:spPr>
        <p:txBody>
          <a:bodyPr/>
          <a:lstStyle/>
          <a:p>
            <a:pPr algn="ctr"/>
            <a:r>
              <a:rPr lang="en-US" dirty="0"/>
              <a:t>Viruses in Gene Therapy</a:t>
            </a:r>
          </a:p>
        </p:txBody>
      </p:sp>
      <p:sp>
        <p:nvSpPr>
          <p:cNvPr id="3" name="Content Placeholder 2">
            <a:extLst>
              <a:ext uri="{FF2B5EF4-FFF2-40B4-BE49-F238E27FC236}">
                <a16:creationId xmlns:a16="http://schemas.microsoft.com/office/drawing/2014/main" id="{47FE7AD7-EE0D-4158-AD12-D9C32458B4C5}"/>
              </a:ext>
            </a:extLst>
          </p:cNvPr>
          <p:cNvSpPr>
            <a:spLocks noGrp="1"/>
          </p:cNvSpPr>
          <p:nvPr>
            <p:ph idx="1"/>
          </p:nvPr>
        </p:nvSpPr>
        <p:spPr>
          <a:xfrm>
            <a:off x="838200" y="1834590"/>
            <a:ext cx="10515600" cy="4351338"/>
          </a:xfrm>
        </p:spPr>
        <p:txBody>
          <a:bodyPr/>
          <a:lstStyle/>
          <a:p>
            <a:r>
              <a:rPr lang="en-US" b="0" i="0" dirty="0">
                <a:solidFill>
                  <a:srgbClr val="222222"/>
                </a:solidFill>
                <a:effectLst/>
                <a:latin typeface="-apple-system"/>
              </a:rPr>
              <a:t>The use of viruses for therapy has long been practiced and actually belongs to a class of viral-based treatments known as virotherapies. </a:t>
            </a:r>
          </a:p>
          <a:p>
            <a:r>
              <a:rPr lang="en-US" dirty="0">
                <a:solidFill>
                  <a:srgbClr val="222222"/>
                </a:solidFill>
                <a:latin typeface="-apple-system"/>
              </a:rPr>
              <a:t>T</a:t>
            </a:r>
            <a:r>
              <a:rPr lang="en-US" b="0" i="0" dirty="0">
                <a:solidFill>
                  <a:srgbClr val="222222"/>
                </a:solidFill>
                <a:effectLst/>
                <a:latin typeface="-apple-system"/>
              </a:rPr>
              <a:t>he main reason why earlier viral-based therapies failed to achieve efficacy was due to a lack of full understanding of the viral biology. </a:t>
            </a:r>
            <a:endParaRPr lang="en-US" dirty="0">
              <a:solidFill>
                <a:srgbClr val="222222"/>
              </a:solidFill>
              <a:latin typeface="-apple-system"/>
            </a:endParaRPr>
          </a:p>
          <a:p>
            <a:r>
              <a:rPr lang="en-US" b="0" i="0" dirty="0">
                <a:solidFill>
                  <a:srgbClr val="222222"/>
                </a:solidFill>
                <a:effectLst/>
                <a:latin typeface="-apple-system"/>
              </a:rPr>
              <a:t>Now with 40 years of accumulated knowledge on viruses, promising viral vector-based strategies to treat genetic diseases are numerous. </a:t>
            </a:r>
            <a:endParaRPr lang="en-US" dirty="0"/>
          </a:p>
        </p:txBody>
      </p:sp>
    </p:spTree>
    <p:extLst>
      <p:ext uri="{BB962C8B-B14F-4D97-AF65-F5344CB8AC3E}">
        <p14:creationId xmlns:p14="http://schemas.microsoft.com/office/powerpoint/2010/main" val="32314169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937ED-017B-42F6-99F0-FE231332E8FB}"/>
              </a:ext>
            </a:extLst>
          </p:cNvPr>
          <p:cNvSpPr>
            <a:spLocks noGrp="1"/>
          </p:cNvSpPr>
          <p:nvPr>
            <p:ph type="title"/>
          </p:nvPr>
        </p:nvSpPr>
        <p:spPr>
          <a:xfrm>
            <a:off x="838200" y="365125"/>
            <a:ext cx="10515600" cy="779463"/>
          </a:xfrm>
        </p:spPr>
        <p:txBody>
          <a:bodyPr/>
          <a:lstStyle/>
          <a:p>
            <a:pPr algn="ctr"/>
            <a:r>
              <a:rPr lang="en-US" dirty="0"/>
              <a:t>Viral Gene Therapy Modalities</a:t>
            </a:r>
          </a:p>
        </p:txBody>
      </p:sp>
      <p:sp>
        <p:nvSpPr>
          <p:cNvPr id="3" name="Content Placeholder 2">
            <a:extLst>
              <a:ext uri="{FF2B5EF4-FFF2-40B4-BE49-F238E27FC236}">
                <a16:creationId xmlns:a16="http://schemas.microsoft.com/office/drawing/2014/main" id="{7C496E4F-B285-41A5-B549-70490E0E999B}"/>
              </a:ext>
            </a:extLst>
          </p:cNvPr>
          <p:cNvSpPr>
            <a:spLocks noGrp="1"/>
          </p:cNvSpPr>
          <p:nvPr>
            <p:ph idx="1"/>
          </p:nvPr>
        </p:nvSpPr>
        <p:spPr>
          <a:xfrm>
            <a:off x="143435" y="1825625"/>
            <a:ext cx="4682897" cy="4915834"/>
          </a:xfrm>
        </p:spPr>
        <p:txBody>
          <a:bodyPr>
            <a:normAutofit fontScale="92500" lnSpcReduction="20000"/>
          </a:bodyPr>
          <a:lstStyle/>
          <a:p>
            <a:r>
              <a:rPr lang="en-US" b="0" i="0" dirty="0">
                <a:solidFill>
                  <a:srgbClr val="222222"/>
                </a:solidFill>
                <a:effectLst/>
                <a:latin typeface="-apple-system"/>
              </a:rPr>
              <a:t>viral vector-based gene therapy is achieved by </a:t>
            </a:r>
            <a:r>
              <a:rPr lang="en-US" b="0" i="1" dirty="0">
                <a:solidFill>
                  <a:srgbClr val="222222"/>
                </a:solidFill>
                <a:effectLst/>
                <a:latin typeface="-apple-system"/>
              </a:rPr>
              <a:t>in vivo </a:t>
            </a:r>
            <a:r>
              <a:rPr lang="en-US" b="0" i="0" dirty="0">
                <a:solidFill>
                  <a:srgbClr val="222222"/>
                </a:solidFill>
                <a:effectLst/>
                <a:latin typeface="-apple-system"/>
              </a:rPr>
              <a:t>delivery of the therapeutic gene into the patient by vectors based on viruses.,</a:t>
            </a:r>
          </a:p>
          <a:p>
            <a:r>
              <a:rPr lang="en-US" dirty="0">
                <a:solidFill>
                  <a:srgbClr val="222222"/>
                </a:solidFill>
                <a:latin typeface="-apple-system"/>
              </a:rPr>
              <a:t>a</a:t>
            </a:r>
            <a:r>
              <a:rPr lang="en-US" b="0" i="0" dirty="0">
                <a:solidFill>
                  <a:srgbClr val="222222"/>
                </a:solidFill>
                <a:effectLst/>
                <a:latin typeface="-apple-system"/>
              </a:rPr>
              <a:t>lternatively, a therapeutic transgene can be delivered </a:t>
            </a:r>
            <a:r>
              <a:rPr lang="en-US" b="0" i="1" dirty="0">
                <a:solidFill>
                  <a:srgbClr val="222222"/>
                </a:solidFill>
                <a:effectLst/>
                <a:latin typeface="-apple-system"/>
              </a:rPr>
              <a:t>ex vivo</a:t>
            </a:r>
            <a:r>
              <a:rPr lang="en-US" b="0" i="0" dirty="0">
                <a:solidFill>
                  <a:srgbClr val="222222"/>
                </a:solidFill>
                <a:effectLst/>
                <a:latin typeface="-apple-system"/>
              </a:rPr>
              <a:t>, whereby cells of a patient are extracted and cultured outside of the body. Cells are then genetically modified by introduction of a therapeutic transgene and are then re-introduced back into the patient. </a:t>
            </a:r>
            <a:endParaRPr lang="en-US" dirty="0"/>
          </a:p>
        </p:txBody>
      </p:sp>
      <p:pic>
        <p:nvPicPr>
          <p:cNvPr id="1026" name="Picture 2" descr="Fig. 1">
            <a:extLst>
              <a:ext uri="{FF2B5EF4-FFF2-40B4-BE49-F238E27FC236}">
                <a16:creationId xmlns:a16="http://schemas.microsoft.com/office/drawing/2014/main" id="{A2A1B64B-6EB2-4AB3-91CE-37D910B7206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26332" y="1120588"/>
            <a:ext cx="7054892" cy="57374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60257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11640</TotalTime>
  <Words>4846</Words>
  <Application>Microsoft Office PowerPoint</Application>
  <PresentationFormat>Widescreen</PresentationFormat>
  <Paragraphs>280</Paragraphs>
  <Slides>47</Slides>
  <Notes>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47</vt:i4>
      </vt:variant>
    </vt:vector>
  </HeadingPairs>
  <TitlesOfParts>
    <vt:vector size="54" baseType="lpstr">
      <vt:lpstr>-apple-system</vt:lpstr>
      <vt:lpstr>Arial</vt:lpstr>
      <vt:lpstr>Calibri</vt:lpstr>
      <vt:lpstr>Calibri Light</vt:lpstr>
      <vt:lpstr>Open Sans</vt:lpstr>
      <vt:lpstr>Times New Roman</vt:lpstr>
      <vt:lpstr>Office Theme</vt:lpstr>
      <vt:lpstr>Viral Vectors for Tumor Gene Therapy</vt:lpstr>
      <vt:lpstr>Gene Therapy definition</vt:lpstr>
      <vt:lpstr>Gene Therapy</vt:lpstr>
      <vt:lpstr>Gene Therapy There are four basic gene therapy approaches:  </vt:lpstr>
      <vt:lpstr>Gene Therapy</vt:lpstr>
      <vt:lpstr>Gene Therapy</vt:lpstr>
      <vt:lpstr>The History of Gene Therapy</vt:lpstr>
      <vt:lpstr>Viruses in Gene Therapy</vt:lpstr>
      <vt:lpstr>Viral Gene Therapy Modalities</vt:lpstr>
      <vt:lpstr>Viral Vectors for Gene Therapy</vt:lpstr>
      <vt:lpstr>Components of Viral Vectors</vt:lpstr>
      <vt:lpstr>PowerPoint Presentation</vt:lpstr>
      <vt:lpstr>Gene Therapy Vectors</vt:lpstr>
      <vt:lpstr>PowerPoint Presentation</vt:lpstr>
      <vt:lpstr>Gene  Transfer  Methods</vt:lpstr>
      <vt:lpstr>Adenovirus Vectors </vt:lpstr>
      <vt:lpstr>Adenovirus Vectors </vt:lpstr>
      <vt:lpstr>Adenovirus Vectors </vt:lpstr>
      <vt:lpstr>Adeno-Associated Virus Vectors </vt:lpstr>
      <vt:lpstr>Therapeutic AAV vectors and commercial availability </vt:lpstr>
      <vt:lpstr>Herpes Simplex Virus Vectors</vt:lpstr>
      <vt:lpstr>Herpes Simplex Virus Vectors</vt:lpstr>
      <vt:lpstr>Retrovirus and Lentivirus Vectors</vt:lpstr>
      <vt:lpstr>Retrovirus and Lentivirus Vectors</vt:lpstr>
      <vt:lpstr>Flavivirus Vectors </vt:lpstr>
      <vt:lpstr>Measles Virus Vectors</vt:lpstr>
      <vt:lpstr>Rhabdovirus Vectors</vt:lpstr>
      <vt:lpstr>Newcastle Disease Virus Vectors </vt:lpstr>
      <vt:lpstr>Poxvirus Vectors</vt:lpstr>
      <vt:lpstr>Picornavirus Vectors</vt:lpstr>
      <vt:lpstr>Reovirus Vectors</vt:lpstr>
      <vt:lpstr>Polyoma Virus Vectors</vt:lpstr>
      <vt:lpstr>PowerPoint Presentation</vt:lpstr>
      <vt:lpstr>Viral Vector-based Gene Therapy of Cancer</vt:lpstr>
      <vt:lpstr>Viral Vectors for Breast Cancer</vt:lpstr>
      <vt:lpstr>Viral Vectors for Brain Tumor</vt:lpstr>
      <vt:lpstr>Colorectal Cancer</vt:lpstr>
      <vt:lpstr>Melanoma</vt:lpstr>
      <vt:lpstr>Pancreatic Cancer</vt:lpstr>
      <vt:lpstr>Ovarian Cancer</vt:lpstr>
      <vt:lpstr>Prostate Cancer</vt:lpstr>
      <vt:lpstr>Head and Neck Cancer</vt:lpstr>
      <vt:lpstr>Gendicine – Mechanism of Action</vt:lpstr>
      <vt:lpstr>Gendicine – Mechanism of Action</vt:lpstr>
      <vt:lpstr>Problems related to gene therapy</vt:lpstr>
      <vt:lpstr>Issues that still need to be addressed to make viral vector-based gene therapy highly attractive</vt:lpstr>
      <vt:lpstr>Issues that still need to be addressed to make viral vector-based gene therapy highly attractive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Hereditary immunodeficiencies of innate immunity</dc:title>
  <dc:creator>Dell</dc:creator>
  <cp:lastModifiedBy>Dell</cp:lastModifiedBy>
  <cp:revision>168</cp:revision>
  <dcterms:created xsi:type="dcterms:W3CDTF">2023-09-21T07:53:54Z</dcterms:created>
  <dcterms:modified xsi:type="dcterms:W3CDTF">2023-12-21T06:41:53Z</dcterms:modified>
</cp:coreProperties>
</file>